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Tahoma"/>
      <p:regular r:id="rId26"/>
      <p:bold r:id="rId27"/>
    </p:embeddedFon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1eG0OonGzsX9w0x1rCuVDmHQu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ahoma-regular.fntdata"/><Relationship Id="rId25" Type="http://schemas.openxmlformats.org/officeDocument/2006/relationships/slide" Target="slides/slide21.xml"/><Relationship Id="rId28" Type="http://schemas.openxmlformats.org/officeDocument/2006/relationships/font" Target="fonts/OpenSansLight-regular.fntdata"/><Relationship Id="rId27" Type="http://schemas.openxmlformats.org/officeDocument/2006/relationships/font" Target="fonts/Tahom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7.xml"/><Relationship Id="rId33" Type="http://schemas.openxmlformats.org/officeDocument/2006/relationships/font" Target="fonts/OpenSans-bold.fntdata"/><Relationship Id="rId10" Type="http://schemas.openxmlformats.org/officeDocument/2006/relationships/slide" Target="slides/slide6.xml"/><Relationship Id="rId32" Type="http://schemas.openxmlformats.org/officeDocument/2006/relationships/font" Target="fonts/OpenSans-regular.fntdata"/><Relationship Id="rId13" Type="http://schemas.openxmlformats.org/officeDocument/2006/relationships/slide" Target="slides/slide9.xml"/><Relationship Id="rId35" Type="http://schemas.openxmlformats.org/officeDocument/2006/relationships/font" Target="fonts/OpenSans-boldItalic.fntdata"/><Relationship Id="rId12" Type="http://schemas.openxmlformats.org/officeDocument/2006/relationships/slide" Target="slides/slide8.xml"/><Relationship Id="rId34"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a:t>
            </a:r>
            <a:endParaRPr/>
          </a:p>
        </p:txBody>
      </p:sp>
      <p:sp>
        <p:nvSpPr>
          <p:cNvPr id="332" name="Google Shape;33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Here is a small list of potential occupations in the industry. There is a lot of activity around logistics and quality for this global industry. There is a common misconception that you have to be an engineer or pilot to enter this sector. This is just not true. These are only 10 examples of hundreds of occupations available in the aerospace industry. There is definitely something for everyone. </a:t>
            </a:r>
            <a:endParaRPr/>
          </a:p>
        </p:txBody>
      </p:sp>
      <p:sp>
        <p:nvSpPr>
          <p:cNvPr id="351" name="Google Shape;3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solidFill>
                  <a:schemeClr val="dk1"/>
                </a:solidFill>
              </a:rPr>
              <a:t>Nancy or Ginelle</a:t>
            </a:r>
            <a:r>
              <a:rPr lang="en-CA"/>
              <a:t> - This is a brief overview of our program. What is most important that we would like to stress is that we are targeting the unique barriers newcomers and non-binary newcomers may experience in Canada and how we will support to overcome these barriers. Through this program, our goal is to help achieve employment placement for as many participants as possible without any hidden agenda. Next is Emilee</a:t>
            </a:r>
            <a:endParaRPr/>
          </a:p>
        </p:txBody>
      </p:sp>
      <p:sp>
        <p:nvSpPr>
          <p:cNvPr id="363" name="Google Shape;3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Emilee - next is Paula</a:t>
            </a:r>
            <a:endParaRPr/>
          </a:p>
        </p:txBody>
      </p:sp>
      <p:sp>
        <p:nvSpPr>
          <p:cNvPr id="390" name="Google Shape;39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Paula</a:t>
            </a:r>
            <a:endParaRPr/>
          </a:p>
        </p:txBody>
      </p:sp>
      <p:sp>
        <p:nvSpPr>
          <p:cNvPr id="404" name="Google Shape;40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Paula</a:t>
            </a:r>
            <a:endParaRPr/>
          </a:p>
        </p:txBody>
      </p:sp>
      <p:sp>
        <p:nvSpPr>
          <p:cNvPr id="418" name="Google Shape;4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Paula - next is Ashan</a:t>
            </a:r>
            <a:endParaRPr/>
          </a:p>
        </p:txBody>
      </p:sp>
      <p:sp>
        <p:nvSpPr>
          <p:cNvPr id="430" name="Google Shape;43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Ashan - next is Sean</a:t>
            </a:r>
            <a:endParaRPr/>
          </a:p>
        </p:txBody>
      </p:sp>
      <p:sp>
        <p:nvSpPr>
          <p:cNvPr id="442" name="Google Shape;4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Sean</a:t>
            </a:r>
            <a:endParaRPr/>
          </a:p>
        </p:txBody>
      </p:sp>
      <p:sp>
        <p:nvSpPr>
          <p:cNvPr id="454" name="Google Shape;4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Sean - next is Ginelle</a:t>
            </a:r>
            <a:endParaRPr/>
          </a:p>
        </p:txBody>
      </p:sp>
      <p:sp>
        <p:nvSpPr>
          <p:cNvPr id="468" name="Google Shape;4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a:t>
            </a:r>
            <a:endParaRPr/>
          </a:p>
        </p:txBody>
      </p:sp>
      <p:sp>
        <p:nvSpPr>
          <p:cNvPr id="229" name="Google Shape;22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Nancy or Ginelle - Ensure you do the research to find what suits you best and where you will be engaged and interested most. </a:t>
            </a:r>
            <a:endParaRPr/>
          </a:p>
        </p:txBody>
      </p:sp>
      <p:sp>
        <p:nvSpPr>
          <p:cNvPr id="480" name="Google Shape;4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 as part of the skills development fund with the province of Ontario, the program aims to achieve successful employment of participants without any hidden fees or fine print. We are excited to bring this to you with our program partners.</a:t>
            </a:r>
            <a:endParaRPr/>
          </a:p>
        </p:txBody>
      </p:sp>
      <p:sp>
        <p:nvSpPr>
          <p:cNvPr id="238" name="Google Shape;2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Pass off and intro next speaker for each new org. i.e. “Here is Paula to speak about Immigrants Working Centre”.</a:t>
            </a:r>
            <a:endParaRPr/>
          </a:p>
        </p:txBody>
      </p:sp>
      <p:sp>
        <p:nvSpPr>
          <p:cNvPr id="249" name="Google Shape;2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Thank you everyone, as you can see, this is a great group and we all look forward to supporting you. </a:t>
            </a:r>
            <a:endParaRPr/>
          </a:p>
        </p:txBody>
      </p:sp>
      <p:sp>
        <p:nvSpPr>
          <p:cNvPr id="267" name="Google Shape;2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The industry is very diverse and includes aircraft supply chain to development of core systems as well as the critical support after aerospace products come into service and repair. This is only a few areas Ontario employs. </a:t>
            </a:r>
            <a:endParaRPr/>
          </a:p>
        </p:txBody>
      </p:sp>
      <p:sp>
        <p:nvSpPr>
          <p:cNvPr id="277" name="Google Shape;2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 - A few numbers here that show the diversity and range of job opportunities available in the industry.</a:t>
            </a:r>
            <a:endParaRPr/>
          </a:p>
        </p:txBody>
      </p:sp>
      <p:sp>
        <p:nvSpPr>
          <p:cNvPr id="287" name="Google Shape;2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CA"/>
              <a:t>Don’t need to read all descriptions. “There are a number of aerospace companies in ontario and you will learn more about them further in the program”. </a:t>
            </a:r>
            <a:endParaRPr/>
          </a:p>
        </p:txBody>
      </p:sp>
      <p:sp>
        <p:nvSpPr>
          <p:cNvPr id="298" name="Google Shape;2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solidFill>
                  <a:schemeClr val="dk1"/>
                </a:solidFill>
              </a:rPr>
              <a:t>Nancy or Ginelle</a:t>
            </a:r>
            <a:endParaRPr/>
          </a:p>
        </p:txBody>
      </p:sp>
      <p:sp>
        <p:nvSpPr>
          <p:cNvPr id="315" name="Google Shape;3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11" name="Shape 11"/>
        <p:cNvGrpSpPr/>
        <p:nvPr/>
      </p:nvGrpSpPr>
      <p:grpSpPr>
        <a:xfrm>
          <a:off x="0" y="0"/>
          <a:ext cx="0" cy="0"/>
          <a:chOff x="0" y="0"/>
          <a:chExt cx="0" cy="0"/>
        </a:xfrm>
      </p:grpSpPr>
      <p:sp>
        <p:nvSpPr>
          <p:cNvPr id="12" name="Google Shape;12;p23"/>
          <p:cNvSpPr/>
          <p:nvPr/>
        </p:nvSpPr>
        <p:spPr>
          <a:xfrm>
            <a:off x="304800" y="266701"/>
            <a:ext cx="11582400" cy="63245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23"/>
          <p:cNvSpPr txBox="1"/>
          <p:nvPr>
            <p:ph idx="1" type="subTitle"/>
          </p:nvPr>
        </p:nvSpPr>
        <p:spPr>
          <a:xfrm>
            <a:off x="1524000" y="6044184"/>
            <a:ext cx="9144000" cy="356616"/>
          </a:xfrm>
          <a:prstGeom prst="rect">
            <a:avLst/>
          </a:prstGeom>
          <a:noFill/>
          <a:ln>
            <a:noFill/>
          </a:ln>
        </p:spPr>
        <p:txBody>
          <a:bodyPr anchorCtr="0" anchor="t" bIns="0" lIns="0" spcFirstLastPara="1" rIns="0" wrap="square" tIns="0">
            <a:noAutofit/>
          </a:bodyPr>
          <a:lstStyle>
            <a:lvl1pPr lvl="0" algn="ctr">
              <a:lnSpc>
                <a:spcPct val="90000"/>
              </a:lnSpc>
              <a:spcBef>
                <a:spcPts val="1000"/>
              </a:spcBef>
              <a:spcAft>
                <a:spcPts val="0"/>
              </a:spcAft>
              <a:buClr>
                <a:schemeClr val="dk1"/>
              </a:buClr>
              <a:buSzPts val="2400"/>
              <a:buNone/>
              <a:defRPr sz="2400" cap="none"/>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p:nvPr>
            <p:ph idx="2" type="pic"/>
          </p:nvPr>
        </p:nvSpPr>
        <p:spPr>
          <a:xfrm>
            <a:off x="2324100" y="758952"/>
            <a:ext cx="7543800" cy="5029200"/>
          </a:xfrm>
          <a:prstGeom prst="rect">
            <a:avLst/>
          </a:prstGeom>
          <a:noFill/>
          <a:ln>
            <a:noFill/>
          </a:ln>
        </p:spPr>
      </p:sp>
      <p:sp>
        <p:nvSpPr>
          <p:cNvPr id="15" name="Google Shape;15;p23"/>
          <p:cNvSpPr txBox="1"/>
          <p:nvPr>
            <p:ph type="title"/>
          </p:nvPr>
        </p:nvSpPr>
        <p:spPr>
          <a:xfrm>
            <a:off x="838200" y="3108960"/>
            <a:ext cx="10515600" cy="64008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3"/>
          <p:cNvSpPr/>
          <p:nvPr/>
        </p:nvSpPr>
        <p:spPr>
          <a:xfrm>
            <a:off x="5891213" y="5628222"/>
            <a:ext cx="409575" cy="883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86" name="Shape 86"/>
        <p:cNvGrpSpPr/>
        <p:nvPr/>
      </p:nvGrpSpPr>
      <p:grpSpPr>
        <a:xfrm>
          <a:off x="0" y="0"/>
          <a:ext cx="0" cy="0"/>
          <a:chOff x="0" y="0"/>
          <a:chExt cx="0" cy="0"/>
        </a:xfrm>
      </p:grpSpPr>
      <p:sp>
        <p:nvSpPr>
          <p:cNvPr id="87" name="Google Shape;87;p32"/>
          <p:cNvSpPr txBox="1"/>
          <p:nvPr>
            <p:ph type="title"/>
          </p:nvPr>
        </p:nvSpPr>
        <p:spPr>
          <a:xfrm>
            <a:off x="1097280" y="609600"/>
            <a:ext cx="10332720" cy="539496"/>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2"/>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89" name="Google Shape;89;p32"/>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2"/>
          <p:cNvSpPr/>
          <p:nvPr>
            <p:ph idx="2" type="pic"/>
          </p:nvPr>
        </p:nvSpPr>
        <p:spPr>
          <a:xfrm>
            <a:off x="1636776" y="1755648"/>
            <a:ext cx="1143000" cy="1143000"/>
          </a:xfrm>
          <a:prstGeom prst="ellipse">
            <a:avLst/>
          </a:prstGeom>
          <a:noFill/>
          <a:ln>
            <a:noFill/>
          </a:ln>
        </p:spPr>
      </p:sp>
      <p:sp>
        <p:nvSpPr>
          <p:cNvPr id="91" name="Google Shape;91;p32"/>
          <p:cNvSpPr/>
          <p:nvPr>
            <p:ph idx="3" type="pic"/>
          </p:nvPr>
        </p:nvSpPr>
        <p:spPr>
          <a:xfrm>
            <a:off x="4224528" y="1755648"/>
            <a:ext cx="1143000" cy="1143000"/>
          </a:xfrm>
          <a:prstGeom prst="ellipse">
            <a:avLst/>
          </a:prstGeom>
          <a:noFill/>
          <a:ln>
            <a:noFill/>
          </a:ln>
        </p:spPr>
      </p:sp>
      <p:sp>
        <p:nvSpPr>
          <p:cNvPr id="92" name="Google Shape;92;p32"/>
          <p:cNvSpPr/>
          <p:nvPr>
            <p:ph idx="4" type="pic"/>
          </p:nvPr>
        </p:nvSpPr>
        <p:spPr>
          <a:xfrm>
            <a:off x="6848856" y="1755648"/>
            <a:ext cx="1143000" cy="1143000"/>
          </a:xfrm>
          <a:prstGeom prst="ellipse">
            <a:avLst/>
          </a:prstGeom>
          <a:noFill/>
          <a:ln>
            <a:noFill/>
          </a:ln>
        </p:spPr>
      </p:sp>
      <p:sp>
        <p:nvSpPr>
          <p:cNvPr id="93" name="Google Shape;93;p32"/>
          <p:cNvSpPr/>
          <p:nvPr>
            <p:ph idx="5" type="pic"/>
          </p:nvPr>
        </p:nvSpPr>
        <p:spPr>
          <a:xfrm>
            <a:off x="9381744" y="1755648"/>
            <a:ext cx="1143000" cy="1143000"/>
          </a:xfrm>
          <a:prstGeom prst="ellipse">
            <a:avLst/>
          </a:prstGeom>
          <a:noFill/>
          <a:ln>
            <a:noFill/>
          </a:ln>
        </p:spPr>
      </p:sp>
      <p:sp>
        <p:nvSpPr>
          <p:cNvPr id="94" name="Google Shape;94;p32"/>
          <p:cNvSpPr txBox="1"/>
          <p:nvPr>
            <p:ph idx="1" type="body"/>
          </p:nvPr>
        </p:nvSpPr>
        <p:spPr>
          <a:xfrm>
            <a:off x="1298448" y="3300984"/>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2"/>
          <p:cNvSpPr txBox="1"/>
          <p:nvPr>
            <p:ph idx="6" type="body"/>
          </p:nvPr>
        </p:nvSpPr>
        <p:spPr>
          <a:xfrm>
            <a:off x="1298448" y="37307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2"/>
          <p:cNvSpPr txBox="1"/>
          <p:nvPr>
            <p:ph idx="7" type="body"/>
          </p:nvPr>
        </p:nvSpPr>
        <p:spPr>
          <a:xfrm>
            <a:off x="3886200" y="3300984"/>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2"/>
          <p:cNvSpPr txBox="1"/>
          <p:nvPr>
            <p:ph idx="8" type="body"/>
          </p:nvPr>
        </p:nvSpPr>
        <p:spPr>
          <a:xfrm>
            <a:off x="3886200" y="37307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2"/>
          <p:cNvSpPr txBox="1"/>
          <p:nvPr>
            <p:ph idx="9" type="body"/>
          </p:nvPr>
        </p:nvSpPr>
        <p:spPr>
          <a:xfrm>
            <a:off x="6510528" y="3300984"/>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2"/>
          <p:cNvSpPr txBox="1"/>
          <p:nvPr>
            <p:ph idx="13" type="body"/>
          </p:nvPr>
        </p:nvSpPr>
        <p:spPr>
          <a:xfrm>
            <a:off x="6510528" y="37307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2"/>
          <p:cNvSpPr txBox="1"/>
          <p:nvPr>
            <p:ph idx="14" type="body"/>
          </p:nvPr>
        </p:nvSpPr>
        <p:spPr>
          <a:xfrm>
            <a:off x="9034272" y="3300984"/>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2"/>
          <p:cNvSpPr txBox="1"/>
          <p:nvPr>
            <p:ph idx="15" type="body"/>
          </p:nvPr>
        </p:nvSpPr>
        <p:spPr>
          <a:xfrm>
            <a:off x="9034272" y="37307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32"/>
          <p:cNvCxnSpPr/>
          <p:nvPr/>
        </p:nvCxnSpPr>
        <p:spPr>
          <a:xfrm>
            <a:off x="4684061" y="3104299"/>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03" name="Google Shape;103;p32"/>
          <p:cNvCxnSpPr/>
          <p:nvPr/>
        </p:nvCxnSpPr>
        <p:spPr>
          <a:xfrm>
            <a:off x="2096160" y="3104299"/>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04" name="Google Shape;104;p32"/>
          <p:cNvCxnSpPr/>
          <p:nvPr/>
        </p:nvCxnSpPr>
        <p:spPr>
          <a:xfrm>
            <a:off x="9837985" y="3104299"/>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05" name="Google Shape;105;p32"/>
          <p:cNvCxnSpPr/>
          <p:nvPr/>
        </p:nvCxnSpPr>
        <p:spPr>
          <a:xfrm>
            <a:off x="7306235" y="3104299"/>
            <a:ext cx="228600" cy="0"/>
          </a:xfrm>
          <a:prstGeom prst="straightConnector1">
            <a:avLst/>
          </a:prstGeom>
          <a:noFill/>
          <a:ln cap="flat" cmpd="sng" w="88900">
            <a:solidFill>
              <a:schemeClr val="accent1"/>
            </a:solidFill>
            <a:prstDash val="solid"/>
            <a:miter lim="800000"/>
            <a:headEnd len="sm" w="sm" type="none"/>
            <a:tailEnd len="sm" w="sm" type="none"/>
          </a:ln>
        </p:spPr>
      </p:cxnSp>
      <p:sp>
        <p:nvSpPr>
          <p:cNvPr id="106" name="Google Shape;106;p32"/>
          <p:cNvSpPr/>
          <p:nvPr>
            <p:ph idx="16" type="pic"/>
          </p:nvPr>
        </p:nvSpPr>
        <p:spPr>
          <a:xfrm>
            <a:off x="1636776" y="4270248"/>
            <a:ext cx="1143000" cy="1143000"/>
          </a:xfrm>
          <a:prstGeom prst="ellipse">
            <a:avLst/>
          </a:prstGeom>
          <a:noFill/>
          <a:ln>
            <a:noFill/>
          </a:ln>
        </p:spPr>
      </p:sp>
      <p:sp>
        <p:nvSpPr>
          <p:cNvPr id="107" name="Google Shape;107;p32"/>
          <p:cNvSpPr/>
          <p:nvPr>
            <p:ph idx="17" type="pic"/>
          </p:nvPr>
        </p:nvSpPr>
        <p:spPr>
          <a:xfrm>
            <a:off x="4224528" y="4270248"/>
            <a:ext cx="1143000" cy="1143000"/>
          </a:xfrm>
          <a:prstGeom prst="ellipse">
            <a:avLst/>
          </a:prstGeom>
          <a:noFill/>
          <a:ln>
            <a:noFill/>
          </a:ln>
        </p:spPr>
      </p:sp>
      <p:sp>
        <p:nvSpPr>
          <p:cNvPr id="108" name="Google Shape;108;p32"/>
          <p:cNvSpPr/>
          <p:nvPr>
            <p:ph idx="18" type="pic"/>
          </p:nvPr>
        </p:nvSpPr>
        <p:spPr>
          <a:xfrm>
            <a:off x="6848856" y="4270248"/>
            <a:ext cx="1143000" cy="1143000"/>
          </a:xfrm>
          <a:prstGeom prst="ellipse">
            <a:avLst/>
          </a:prstGeom>
          <a:noFill/>
          <a:ln>
            <a:noFill/>
          </a:ln>
        </p:spPr>
      </p:sp>
      <p:sp>
        <p:nvSpPr>
          <p:cNvPr id="109" name="Google Shape;109;p32"/>
          <p:cNvSpPr/>
          <p:nvPr>
            <p:ph idx="19" type="pic"/>
          </p:nvPr>
        </p:nvSpPr>
        <p:spPr>
          <a:xfrm>
            <a:off x="9381744" y="4270248"/>
            <a:ext cx="1143000" cy="1143000"/>
          </a:xfrm>
          <a:prstGeom prst="ellipse">
            <a:avLst/>
          </a:prstGeom>
          <a:noFill/>
          <a:ln>
            <a:noFill/>
          </a:ln>
        </p:spPr>
      </p:sp>
      <p:sp>
        <p:nvSpPr>
          <p:cNvPr id="110" name="Google Shape;110;p32"/>
          <p:cNvSpPr txBox="1"/>
          <p:nvPr>
            <p:ph idx="20" type="body"/>
          </p:nvPr>
        </p:nvSpPr>
        <p:spPr>
          <a:xfrm>
            <a:off x="1298448" y="5824728"/>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2"/>
          <p:cNvSpPr txBox="1"/>
          <p:nvPr>
            <p:ph idx="21" type="body"/>
          </p:nvPr>
        </p:nvSpPr>
        <p:spPr>
          <a:xfrm>
            <a:off x="1298448" y="62453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2"/>
          <p:cNvSpPr txBox="1"/>
          <p:nvPr>
            <p:ph idx="22" type="body"/>
          </p:nvPr>
        </p:nvSpPr>
        <p:spPr>
          <a:xfrm>
            <a:off x="3886200" y="5824728"/>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2"/>
          <p:cNvSpPr txBox="1"/>
          <p:nvPr>
            <p:ph idx="23" type="body"/>
          </p:nvPr>
        </p:nvSpPr>
        <p:spPr>
          <a:xfrm>
            <a:off x="3886200" y="62453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2"/>
          <p:cNvSpPr txBox="1"/>
          <p:nvPr>
            <p:ph idx="24" type="body"/>
          </p:nvPr>
        </p:nvSpPr>
        <p:spPr>
          <a:xfrm>
            <a:off x="6510528" y="5824728"/>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2"/>
          <p:cNvSpPr txBox="1"/>
          <p:nvPr>
            <p:ph idx="25" type="body"/>
          </p:nvPr>
        </p:nvSpPr>
        <p:spPr>
          <a:xfrm>
            <a:off x="6510528" y="62453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2"/>
          <p:cNvSpPr txBox="1"/>
          <p:nvPr>
            <p:ph idx="26" type="body"/>
          </p:nvPr>
        </p:nvSpPr>
        <p:spPr>
          <a:xfrm>
            <a:off x="9034272" y="5824728"/>
            <a:ext cx="1828800" cy="41148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2"/>
          <p:cNvSpPr txBox="1"/>
          <p:nvPr>
            <p:ph idx="27" type="body"/>
          </p:nvPr>
        </p:nvSpPr>
        <p:spPr>
          <a:xfrm>
            <a:off x="9034272" y="6245352"/>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8" name="Google Shape;118;p32"/>
          <p:cNvCxnSpPr/>
          <p:nvPr/>
        </p:nvCxnSpPr>
        <p:spPr>
          <a:xfrm>
            <a:off x="4684061" y="5623560"/>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19" name="Google Shape;119;p32"/>
          <p:cNvCxnSpPr/>
          <p:nvPr/>
        </p:nvCxnSpPr>
        <p:spPr>
          <a:xfrm>
            <a:off x="2096160" y="5623560"/>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20" name="Google Shape;120;p32"/>
          <p:cNvCxnSpPr/>
          <p:nvPr/>
        </p:nvCxnSpPr>
        <p:spPr>
          <a:xfrm>
            <a:off x="9837985" y="5623560"/>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21" name="Google Shape;121;p32"/>
          <p:cNvCxnSpPr/>
          <p:nvPr/>
        </p:nvCxnSpPr>
        <p:spPr>
          <a:xfrm>
            <a:off x="7306235" y="5623560"/>
            <a:ext cx="22860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p:cSld name="List">
    <p:spTree>
      <p:nvGrpSpPr>
        <p:cNvPr id="122" name="Shape 122"/>
        <p:cNvGrpSpPr/>
        <p:nvPr/>
      </p:nvGrpSpPr>
      <p:grpSpPr>
        <a:xfrm>
          <a:off x="0" y="0"/>
          <a:ext cx="0" cy="0"/>
          <a:chOff x="0" y="0"/>
          <a:chExt cx="0" cy="0"/>
        </a:xfrm>
      </p:grpSpPr>
      <p:sp>
        <p:nvSpPr>
          <p:cNvPr id="123" name="Google Shape;123;p33"/>
          <p:cNvSpPr/>
          <p:nvPr>
            <p:ph idx="2" type="pic"/>
          </p:nvPr>
        </p:nvSpPr>
        <p:spPr>
          <a:xfrm>
            <a:off x="0" y="5175504"/>
            <a:ext cx="12188952" cy="1682496"/>
          </a:xfrm>
          <a:prstGeom prst="rect">
            <a:avLst/>
          </a:prstGeom>
          <a:noFill/>
          <a:ln>
            <a:noFill/>
          </a:ln>
        </p:spPr>
      </p:sp>
      <p:sp>
        <p:nvSpPr>
          <p:cNvPr id="124" name="Google Shape;124;p33"/>
          <p:cNvSpPr txBox="1"/>
          <p:nvPr>
            <p:ph type="title"/>
          </p:nvPr>
        </p:nvSpPr>
        <p:spPr>
          <a:xfrm>
            <a:off x="1085088" y="609600"/>
            <a:ext cx="10021824" cy="1252728"/>
          </a:xfrm>
          <a:prstGeom prst="rect">
            <a:avLst/>
          </a:prstGeom>
          <a:noFill/>
          <a:ln>
            <a:noFill/>
          </a:ln>
        </p:spPr>
        <p:txBody>
          <a:bodyPr anchorCtr="0" anchor="t" bIns="0" lIns="0" spcFirstLastPara="1" rIns="0" wrap="square" tIns="0">
            <a:noAutofit/>
          </a:bodyPr>
          <a:lstStyle>
            <a:lvl1pPr lvl="0" algn="ctr">
              <a:lnSpc>
                <a:spcPct val="12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3"/>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126" name="Google Shape;126;p33"/>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3"/>
          <p:cNvSpPr txBox="1"/>
          <p:nvPr>
            <p:ph idx="1" type="body"/>
          </p:nvPr>
        </p:nvSpPr>
        <p:spPr>
          <a:xfrm>
            <a:off x="1298448" y="2441448"/>
            <a:ext cx="1280160" cy="75895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3"/>
          <p:cNvSpPr txBox="1"/>
          <p:nvPr>
            <p:ph idx="3" type="body"/>
          </p:nvPr>
        </p:nvSpPr>
        <p:spPr>
          <a:xfrm>
            <a:off x="1298448" y="3730752"/>
            <a:ext cx="128016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3"/>
          <p:cNvSpPr txBox="1"/>
          <p:nvPr>
            <p:ph idx="4" type="body"/>
          </p:nvPr>
        </p:nvSpPr>
        <p:spPr>
          <a:xfrm>
            <a:off x="3383280" y="2441448"/>
            <a:ext cx="1280160" cy="75895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3"/>
          <p:cNvSpPr txBox="1"/>
          <p:nvPr>
            <p:ph idx="5" type="body"/>
          </p:nvPr>
        </p:nvSpPr>
        <p:spPr>
          <a:xfrm>
            <a:off x="3383280" y="3730752"/>
            <a:ext cx="128016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3"/>
          <p:cNvSpPr txBox="1"/>
          <p:nvPr>
            <p:ph idx="6" type="body"/>
          </p:nvPr>
        </p:nvSpPr>
        <p:spPr>
          <a:xfrm>
            <a:off x="5468112" y="2441448"/>
            <a:ext cx="1280160" cy="75895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3"/>
          <p:cNvSpPr txBox="1"/>
          <p:nvPr>
            <p:ph idx="7" type="body"/>
          </p:nvPr>
        </p:nvSpPr>
        <p:spPr>
          <a:xfrm>
            <a:off x="5468112" y="3730752"/>
            <a:ext cx="128016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3"/>
          <p:cNvSpPr txBox="1"/>
          <p:nvPr>
            <p:ph idx="8" type="body"/>
          </p:nvPr>
        </p:nvSpPr>
        <p:spPr>
          <a:xfrm>
            <a:off x="7552944" y="2441448"/>
            <a:ext cx="1280160" cy="75895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3"/>
          <p:cNvSpPr txBox="1"/>
          <p:nvPr>
            <p:ph idx="9" type="body"/>
          </p:nvPr>
        </p:nvSpPr>
        <p:spPr>
          <a:xfrm>
            <a:off x="7552944" y="3730752"/>
            <a:ext cx="128016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5" name="Google Shape;135;p33"/>
          <p:cNvCxnSpPr/>
          <p:nvPr/>
        </p:nvCxnSpPr>
        <p:spPr>
          <a:xfrm>
            <a:off x="3383280" y="3438144"/>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36" name="Google Shape;136;p33"/>
          <p:cNvCxnSpPr/>
          <p:nvPr/>
        </p:nvCxnSpPr>
        <p:spPr>
          <a:xfrm>
            <a:off x="9637776" y="3438144"/>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37" name="Google Shape;137;p33"/>
          <p:cNvCxnSpPr/>
          <p:nvPr/>
        </p:nvCxnSpPr>
        <p:spPr>
          <a:xfrm>
            <a:off x="7552944" y="3438144"/>
            <a:ext cx="228600" cy="0"/>
          </a:xfrm>
          <a:prstGeom prst="straightConnector1">
            <a:avLst/>
          </a:prstGeom>
          <a:noFill/>
          <a:ln cap="flat" cmpd="sng" w="88900">
            <a:solidFill>
              <a:schemeClr val="accent1"/>
            </a:solidFill>
            <a:prstDash val="solid"/>
            <a:miter lim="800000"/>
            <a:headEnd len="sm" w="sm" type="none"/>
            <a:tailEnd len="sm" w="sm" type="none"/>
          </a:ln>
        </p:spPr>
      </p:cxnSp>
      <p:cxnSp>
        <p:nvCxnSpPr>
          <p:cNvPr id="138" name="Google Shape;138;p33"/>
          <p:cNvCxnSpPr/>
          <p:nvPr/>
        </p:nvCxnSpPr>
        <p:spPr>
          <a:xfrm>
            <a:off x="5468112" y="3438144"/>
            <a:ext cx="228600" cy="0"/>
          </a:xfrm>
          <a:prstGeom prst="straightConnector1">
            <a:avLst/>
          </a:prstGeom>
          <a:noFill/>
          <a:ln cap="flat" cmpd="sng" w="88900">
            <a:solidFill>
              <a:schemeClr val="accent1"/>
            </a:solidFill>
            <a:prstDash val="solid"/>
            <a:miter lim="800000"/>
            <a:headEnd len="sm" w="sm" type="none"/>
            <a:tailEnd len="sm" w="sm" type="none"/>
          </a:ln>
        </p:spPr>
      </p:cxnSp>
      <p:sp>
        <p:nvSpPr>
          <p:cNvPr id="139" name="Google Shape;139;p33"/>
          <p:cNvSpPr txBox="1"/>
          <p:nvPr>
            <p:ph idx="13" type="body"/>
          </p:nvPr>
        </p:nvSpPr>
        <p:spPr>
          <a:xfrm>
            <a:off x="9637776" y="2441448"/>
            <a:ext cx="1280160" cy="75895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33"/>
          <p:cNvSpPr txBox="1"/>
          <p:nvPr>
            <p:ph idx="14" type="body"/>
          </p:nvPr>
        </p:nvSpPr>
        <p:spPr>
          <a:xfrm>
            <a:off x="9637776" y="3730752"/>
            <a:ext cx="128016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1" name="Google Shape;141;p33"/>
          <p:cNvCxnSpPr/>
          <p:nvPr/>
        </p:nvCxnSpPr>
        <p:spPr>
          <a:xfrm>
            <a:off x="1298448" y="3438144"/>
            <a:ext cx="22860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42" name="Shape 142"/>
        <p:cNvGrpSpPr/>
        <p:nvPr/>
      </p:nvGrpSpPr>
      <p:grpSpPr>
        <a:xfrm>
          <a:off x="0" y="0"/>
          <a:ext cx="0" cy="0"/>
          <a:chOff x="0" y="0"/>
          <a:chExt cx="0" cy="0"/>
        </a:xfrm>
      </p:grpSpPr>
      <p:sp>
        <p:nvSpPr>
          <p:cNvPr id="143" name="Google Shape;143;p34"/>
          <p:cNvSpPr/>
          <p:nvPr>
            <p:ph idx="2" type="pic"/>
          </p:nvPr>
        </p:nvSpPr>
        <p:spPr>
          <a:xfrm>
            <a:off x="0" y="0"/>
            <a:ext cx="12188952" cy="1682496"/>
          </a:xfrm>
          <a:prstGeom prst="rect">
            <a:avLst/>
          </a:prstGeom>
          <a:noFill/>
          <a:ln>
            <a:noFill/>
          </a:ln>
        </p:spPr>
      </p:sp>
      <p:sp>
        <p:nvSpPr>
          <p:cNvPr id="144" name="Google Shape;144;p34"/>
          <p:cNvSpPr txBox="1"/>
          <p:nvPr>
            <p:ph type="title"/>
          </p:nvPr>
        </p:nvSpPr>
        <p:spPr>
          <a:xfrm>
            <a:off x="1298448" y="5221224"/>
            <a:ext cx="3621024" cy="621792"/>
          </a:xfrm>
          <a:prstGeom prst="rect">
            <a:avLst/>
          </a:prstGeom>
          <a:noFill/>
          <a:ln>
            <a:noFill/>
          </a:ln>
        </p:spPr>
        <p:txBody>
          <a:bodyPr anchorCtr="0" anchor="t" bIns="0" lIns="0" spcFirstLastPara="1" rIns="0" wrap="square" tIns="0">
            <a:noAutofit/>
          </a:bodyPr>
          <a:lstStyle>
            <a:lvl1pPr lvl="0" algn="l">
              <a:lnSpc>
                <a:spcPct val="12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4"/>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146" name="Google Shape;146;p34"/>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4"/>
          <p:cNvSpPr txBox="1"/>
          <p:nvPr>
            <p:ph idx="1" type="body"/>
          </p:nvPr>
        </p:nvSpPr>
        <p:spPr>
          <a:xfrm>
            <a:off x="1298448" y="3351784"/>
            <a:ext cx="1620520" cy="4114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4"/>
          <p:cNvSpPr txBox="1"/>
          <p:nvPr>
            <p:ph idx="3" type="body"/>
          </p:nvPr>
        </p:nvSpPr>
        <p:spPr>
          <a:xfrm>
            <a:off x="3300984" y="3351784"/>
            <a:ext cx="1620520" cy="4114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4"/>
          <p:cNvSpPr txBox="1"/>
          <p:nvPr>
            <p:ph idx="4" type="body"/>
          </p:nvPr>
        </p:nvSpPr>
        <p:spPr>
          <a:xfrm>
            <a:off x="5312664" y="3351784"/>
            <a:ext cx="1620520" cy="4114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4"/>
          <p:cNvSpPr txBox="1"/>
          <p:nvPr>
            <p:ph idx="5" type="body"/>
          </p:nvPr>
        </p:nvSpPr>
        <p:spPr>
          <a:xfrm>
            <a:off x="7315200" y="3351784"/>
            <a:ext cx="1620520" cy="4114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4"/>
          <p:cNvSpPr txBox="1"/>
          <p:nvPr>
            <p:ph idx="6" type="body"/>
          </p:nvPr>
        </p:nvSpPr>
        <p:spPr>
          <a:xfrm>
            <a:off x="9321800" y="3351784"/>
            <a:ext cx="1620520" cy="4114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0" sz="20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2" name="Google Shape;152;p34"/>
          <p:cNvCxnSpPr/>
          <p:nvPr/>
        </p:nvCxnSpPr>
        <p:spPr>
          <a:xfrm>
            <a:off x="1298448" y="6111876"/>
            <a:ext cx="411480" cy="0"/>
          </a:xfrm>
          <a:prstGeom prst="straightConnector1">
            <a:avLst/>
          </a:prstGeom>
          <a:noFill/>
          <a:ln cap="flat" cmpd="sng" w="88900">
            <a:solidFill>
              <a:schemeClr val="accent1"/>
            </a:solidFill>
            <a:prstDash val="solid"/>
            <a:miter lim="800000"/>
            <a:headEnd len="sm" w="sm" type="none"/>
            <a:tailEnd len="sm" w="sm" type="none"/>
          </a:ln>
        </p:spPr>
      </p:cxnSp>
      <p:cxnSp>
        <p:nvCxnSpPr>
          <p:cNvPr id="153" name="Google Shape;153;p34"/>
          <p:cNvCxnSpPr/>
          <p:nvPr/>
        </p:nvCxnSpPr>
        <p:spPr>
          <a:xfrm rot="10800000">
            <a:off x="1219200" y="2871216"/>
            <a:ext cx="9595104" cy="0"/>
          </a:xfrm>
          <a:prstGeom prst="straightConnector1">
            <a:avLst/>
          </a:prstGeom>
          <a:noFill/>
          <a:ln cap="flat" cmpd="sng" w="12700">
            <a:solidFill>
              <a:schemeClr val="accent1"/>
            </a:solidFill>
            <a:prstDash val="solid"/>
            <a:round/>
            <a:headEnd len="med" w="med" type="triangle"/>
            <a:tailEnd len="sm" w="sm" type="none"/>
          </a:ln>
        </p:spPr>
      </p:cxnSp>
      <p:sp>
        <p:nvSpPr>
          <p:cNvPr id="154" name="Google Shape;154;p34"/>
          <p:cNvSpPr txBox="1"/>
          <p:nvPr>
            <p:ph idx="7" type="body"/>
          </p:nvPr>
        </p:nvSpPr>
        <p:spPr>
          <a:xfrm>
            <a:off x="1298448" y="3803904"/>
            <a:ext cx="162052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4"/>
          <p:cNvSpPr txBox="1"/>
          <p:nvPr>
            <p:ph idx="8" type="body"/>
          </p:nvPr>
        </p:nvSpPr>
        <p:spPr>
          <a:xfrm>
            <a:off x="3300984" y="3803904"/>
            <a:ext cx="162052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4"/>
          <p:cNvSpPr txBox="1"/>
          <p:nvPr>
            <p:ph idx="9" type="body"/>
          </p:nvPr>
        </p:nvSpPr>
        <p:spPr>
          <a:xfrm>
            <a:off x="5312664" y="3803904"/>
            <a:ext cx="162052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4"/>
          <p:cNvSpPr txBox="1"/>
          <p:nvPr>
            <p:ph idx="13" type="body"/>
          </p:nvPr>
        </p:nvSpPr>
        <p:spPr>
          <a:xfrm>
            <a:off x="7315200" y="3803904"/>
            <a:ext cx="162052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4"/>
          <p:cNvSpPr txBox="1"/>
          <p:nvPr>
            <p:ph idx="14" type="body"/>
          </p:nvPr>
        </p:nvSpPr>
        <p:spPr>
          <a:xfrm>
            <a:off x="9321800" y="3803904"/>
            <a:ext cx="1620520" cy="1143000"/>
          </a:xfrm>
          <a:prstGeom prst="rect">
            <a:avLst/>
          </a:prstGeom>
          <a:noFill/>
          <a:ln>
            <a:noFill/>
          </a:ln>
        </p:spPr>
        <p:txBody>
          <a:bodyPr anchorCtr="0" anchor="t" bIns="0" lIns="0" spcFirstLastPara="1" rIns="0" wrap="square" tIns="0">
            <a:noAutofit/>
          </a:bodyPr>
          <a:lstStyle>
            <a:lvl1pPr indent="-228600" lvl="0" marL="457200" algn="l">
              <a:lnSpc>
                <a:spcPct val="112857"/>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4"/>
          <p:cNvSpPr txBox="1"/>
          <p:nvPr>
            <p:ph idx="15" type="body"/>
          </p:nvPr>
        </p:nvSpPr>
        <p:spPr>
          <a:xfrm>
            <a:off x="3300984" y="2638738"/>
            <a:ext cx="91440" cy="41148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4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4"/>
          <p:cNvSpPr txBox="1"/>
          <p:nvPr>
            <p:ph idx="16" type="body"/>
          </p:nvPr>
        </p:nvSpPr>
        <p:spPr>
          <a:xfrm>
            <a:off x="1298448" y="2638738"/>
            <a:ext cx="91440" cy="41148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4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4"/>
          <p:cNvSpPr txBox="1"/>
          <p:nvPr>
            <p:ph idx="17" type="body"/>
          </p:nvPr>
        </p:nvSpPr>
        <p:spPr>
          <a:xfrm>
            <a:off x="5312664" y="2638738"/>
            <a:ext cx="91440" cy="41148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4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4"/>
          <p:cNvSpPr txBox="1"/>
          <p:nvPr>
            <p:ph idx="18" type="body"/>
          </p:nvPr>
        </p:nvSpPr>
        <p:spPr>
          <a:xfrm>
            <a:off x="7315200" y="2638738"/>
            <a:ext cx="91440" cy="41148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4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4"/>
          <p:cNvSpPr txBox="1"/>
          <p:nvPr>
            <p:ph idx="19" type="body"/>
          </p:nvPr>
        </p:nvSpPr>
        <p:spPr>
          <a:xfrm>
            <a:off x="9321800" y="2638738"/>
            <a:ext cx="91440" cy="41148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4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4" name="Shape 164"/>
        <p:cNvGrpSpPr/>
        <p:nvPr/>
      </p:nvGrpSpPr>
      <p:grpSpPr>
        <a:xfrm>
          <a:off x="0" y="0"/>
          <a:ext cx="0" cy="0"/>
          <a:chOff x="0" y="0"/>
          <a:chExt cx="0" cy="0"/>
        </a:xfrm>
      </p:grpSpPr>
      <p:sp>
        <p:nvSpPr>
          <p:cNvPr id="165" name="Google Shape;165;p35"/>
          <p:cNvSpPr/>
          <p:nvPr>
            <p:ph idx="2" type="pic"/>
          </p:nvPr>
        </p:nvSpPr>
        <p:spPr>
          <a:xfrm>
            <a:off x="0" y="0"/>
            <a:ext cx="6656832" cy="6858000"/>
          </a:xfrm>
          <a:prstGeom prst="rect">
            <a:avLst/>
          </a:prstGeom>
          <a:noFill/>
          <a:ln>
            <a:noFill/>
          </a:ln>
        </p:spPr>
      </p:sp>
      <p:sp>
        <p:nvSpPr>
          <p:cNvPr id="166" name="Google Shape;166;p35"/>
          <p:cNvSpPr txBox="1"/>
          <p:nvPr>
            <p:ph type="title"/>
          </p:nvPr>
        </p:nvSpPr>
        <p:spPr>
          <a:xfrm>
            <a:off x="1298448" y="609600"/>
            <a:ext cx="6656832" cy="53035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5"/>
          <p:cNvSpPr txBox="1"/>
          <p:nvPr>
            <p:ph idx="1" type="body"/>
          </p:nvPr>
        </p:nvSpPr>
        <p:spPr>
          <a:xfrm>
            <a:off x="1298448" y="2209800"/>
            <a:ext cx="4495744" cy="4648200"/>
          </a:xfrm>
          <a:prstGeom prst="rect">
            <a:avLst/>
          </a:prstGeom>
          <a:solidFill>
            <a:schemeClr val="accent4"/>
          </a:solidFill>
          <a:ln>
            <a:noFill/>
          </a:ln>
        </p:spPr>
        <p:txBody>
          <a:bodyPr anchorCtr="0" anchor="t" bIns="0" lIns="310875" spcFirstLastPara="1" rIns="274300" wrap="square" tIns="365750">
            <a:noAutofit/>
          </a:bodyPr>
          <a:lstStyle>
            <a:lvl1pPr indent="-228600" lvl="0" marL="457200" algn="l">
              <a:lnSpc>
                <a:spcPct val="120000"/>
              </a:lnSpc>
              <a:spcBef>
                <a:spcPts val="1000"/>
              </a:spcBef>
              <a:spcAft>
                <a:spcPts val="0"/>
              </a:spcAft>
              <a:buClr>
                <a:schemeClr val="dk1"/>
              </a:buClr>
              <a:buSzPts val="2000"/>
              <a:buNone/>
              <a:defRPr b="0" i="0" sz="2000" cap="none">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8" name="Google Shape;168;p35"/>
          <p:cNvSpPr txBox="1"/>
          <p:nvPr>
            <p:ph idx="3" type="body"/>
          </p:nvPr>
        </p:nvSpPr>
        <p:spPr>
          <a:xfrm>
            <a:off x="1618488" y="3630168"/>
            <a:ext cx="3886200" cy="2514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5"/>
          <p:cNvSpPr txBox="1"/>
          <p:nvPr>
            <p:ph idx="4" type="body"/>
          </p:nvPr>
        </p:nvSpPr>
        <p:spPr>
          <a:xfrm>
            <a:off x="6705600" y="2209800"/>
            <a:ext cx="4495744" cy="4648200"/>
          </a:xfrm>
          <a:prstGeom prst="rect">
            <a:avLst/>
          </a:prstGeom>
          <a:solidFill>
            <a:schemeClr val="accent4"/>
          </a:solidFill>
          <a:ln>
            <a:noFill/>
          </a:ln>
        </p:spPr>
        <p:txBody>
          <a:bodyPr anchorCtr="0" anchor="t" bIns="0" lIns="310875" spcFirstLastPara="1" rIns="274300" wrap="square" tIns="365750">
            <a:noAutofit/>
          </a:bodyPr>
          <a:lstStyle>
            <a:lvl1pPr indent="-228600" lvl="0" marL="457200" algn="l">
              <a:lnSpc>
                <a:spcPct val="120000"/>
              </a:lnSpc>
              <a:spcBef>
                <a:spcPts val="1000"/>
              </a:spcBef>
              <a:spcAft>
                <a:spcPts val="0"/>
              </a:spcAft>
              <a:buClr>
                <a:schemeClr val="dk1"/>
              </a:buClr>
              <a:buSzPts val="2000"/>
              <a:buNone/>
              <a:defRPr b="0" i="0" sz="2000" cap="none">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p35"/>
          <p:cNvSpPr txBox="1"/>
          <p:nvPr>
            <p:ph idx="5" type="body"/>
          </p:nvPr>
        </p:nvSpPr>
        <p:spPr>
          <a:xfrm>
            <a:off x="7013448" y="3630168"/>
            <a:ext cx="3886200" cy="2514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5"/>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172" name="Google Shape;172;p35"/>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5"/>
          <p:cNvSpPr/>
          <p:nvPr/>
        </p:nvSpPr>
        <p:spPr>
          <a:xfrm>
            <a:off x="1295400" y="1492377"/>
            <a:ext cx="409575" cy="883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zon x3">
  <p:cSld name="Comparizon x3">
    <p:spTree>
      <p:nvGrpSpPr>
        <p:cNvPr id="174" name="Shape 174"/>
        <p:cNvGrpSpPr/>
        <p:nvPr/>
      </p:nvGrpSpPr>
      <p:grpSpPr>
        <a:xfrm>
          <a:off x="0" y="0"/>
          <a:ext cx="0" cy="0"/>
          <a:chOff x="0" y="0"/>
          <a:chExt cx="0" cy="0"/>
        </a:xfrm>
      </p:grpSpPr>
      <p:sp>
        <p:nvSpPr>
          <p:cNvPr id="175" name="Google Shape;175;p36"/>
          <p:cNvSpPr/>
          <p:nvPr/>
        </p:nvSpPr>
        <p:spPr>
          <a:xfrm>
            <a:off x="5791200" y="0"/>
            <a:ext cx="6400800" cy="6858000"/>
          </a:xfrm>
          <a:prstGeom prst="rect">
            <a:avLst/>
          </a:prstGeom>
          <a:solidFill>
            <a:srgbClr val="E9F5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p36"/>
          <p:cNvSpPr txBox="1"/>
          <p:nvPr>
            <p:ph type="title"/>
          </p:nvPr>
        </p:nvSpPr>
        <p:spPr>
          <a:xfrm>
            <a:off x="1298448" y="4014216"/>
            <a:ext cx="4160520" cy="1828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6"/>
          <p:cNvSpPr txBox="1"/>
          <p:nvPr>
            <p:ph idx="1" type="body"/>
          </p:nvPr>
        </p:nvSpPr>
        <p:spPr>
          <a:xfrm>
            <a:off x="7498080" y="621792"/>
            <a:ext cx="4114800" cy="347472"/>
          </a:xfrm>
          <a:prstGeom prst="rect">
            <a:avLst/>
          </a:prstGeom>
          <a:noFill/>
          <a:ln>
            <a:noFill/>
          </a:ln>
        </p:spPr>
        <p:txBody>
          <a:bodyPr anchorCtr="0" anchor="b" bIns="0" lIns="0" spcFirstLastPara="1" rIns="0" wrap="square" tIns="0">
            <a:noAutofit/>
          </a:bodyPr>
          <a:lstStyle>
            <a:lvl1pPr indent="-228600" lvl="0" marL="457200" algn="l">
              <a:lnSpc>
                <a:spcPct val="86000"/>
              </a:lnSpc>
              <a:spcBef>
                <a:spcPts val="1000"/>
              </a:spcBef>
              <a:spcAft>
                <a:spcPts val="0"/>
              </a:spcAft>
              <a:buClr>
                <a:schemeClr val="dk1"/>
              </a:buClr>
              <a:buSzPts val="2000"/>
              <a:buNone/>
              <a:defRPr b="0" i="0" sz="2000" cap="none">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8" name="Google Shape;178;p36"/>
          <p:cNvSpPr txBox="1"/>
          <p:nvPr>
            <p:ph idx="2" type="body"/>
          </p:nvPr>
        </p:nvSpPr>
        <p:spPr>
          <a:xfrm>
            <a:off x="7498080" y="1069848"/>
            <a:ext cx="3886200" cy="152704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sz="1400"/>
            </a:lvl1pPr>
            <a:lvl2pPr indent="-317500" lvl="1" marL="914400" algn="l">
              <a:lnSpc>
                <a:spcPct val="100000"/>
              </a:lnSpc>
              <a:spcBef>
                <a:spcPts val="500"/>
              </a:spcBef>
              <a:spcAft>
                <a:spcPts val="0"/>
              </a:spcAft>
              <a:buClr>
                <a:schemeClr val="dk1"/>
              </a:buClr>
              <a:buSzPts val="1400"/>
              <a:buChar char="•"/>
              <a:defRPr sz="1400"/>
            </a:lvl2pPr>
            <a:lvl3pPr indent="-317500" lvl="2" marL="1371600" algn="l">
              <a:lnSpc>
                <a:spcPct val="100000"/>
              </a:lnSpc>
              <a:spcBef>
                <a:spcPts val="500"/>
              </a:spcBef>
              <a:spcAft>
                <a:spcPts val="0"/>
              </a:spcAft>
              <a:buClr>
                <a:schemeClr val="dk1"/>
              </a:buClr>
              <a:buSzPts val="1400"/>
              <a:buChar char="•"/>
              <a:defRPr sz="1400"/>
            </a:lvl3pPr>
            <a:lvl4pPr indent="-317500" lvl="3" marL="1828800" algn="l">
              <a:lnSpc>
                <a:spcPct val="100000"/>
              </a:lnSpc>
              <a:spcBef>
                <a:spcPts val="500"/>
              </a:spcBef>
              <a:spcAft>
                <a:spcPts val="0"/>
              </a:spcAft>
              <a:buClr>
                <a:schemeClr val="dk1"/>
              </a:buClr>
              <a:buSzPts val="1400"/>
              <a:buChar char="•"/>
              <a:defRPr sz="1400"/>
            </a:lvl4pPr>
            <a:lvl5pPr indent="-317500" lvl="4" marL="2286000" algn="l">
              <a:lnSpc>
                <a:spcPct val="10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36"/>
          <p:cNvSpPr txBox="1"/>
          <p:nvPr>
            <p:ph idx="3" type="body"/>
          </p:nvPr>
        </p:nvSpPr>
        <p:spPr>
          <a:xfrm>
            <a:off x="7498080" y="3172968"/>
            <a:ext cx="4114800" cy="347472"/>
          </a:xfrm>
          <a:prstGeom prst="rect">
            <a:avLst/>
          </a:prstGeom>
          <a:noFill/>
          <a:ln>
            <a:noFill/>
          </a:ln>
        </p:spPr>
        <p:txBody>
          <a:bodyPr anchorCtr="0" anchor="b" bIns="0" lIns="0" spcFirstLastPara="1" rIns="0" wrap="square" tIns="0">
            <a:noAutofit/>
          </a:bodyPr>
          <a:lstStyle>
            <a:lvl1pPr indent="-228600" lvl="0" marL="457200" algn="l">
              <a:lnSpc>
                <a:spcPct val="86000"/>
              </a:lnSpc>
              <a:spcBef>
                <a:spcPts val="1000"/>
              </a:spcBef>
              <a:spcAft>
                <a:spcPts val="0"/>
              </a:spcAft>
              <a:buClr>
                <a:schemeClr val="dk1"/>
              </a:buClr>
              <a:buSzPts val="2000"/>
              <a:buNone/>
              <a:defRPr b="0" i="0" sz="2000" cap="none">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0" name="Google Shape;180;p36"/>
          <p:cNvSpPr txBox="1"/>
          <p:nvPr>
            <p:ph idx="4" type="body"/>
          </p:nvPr>
        </p:nvSpPr>
        <p:spPr>
          <a:xfrm>
            <a:off x="7498080" y="3621024"/>
            <a:ext cx="3886200" cy="11795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sz="1400"/>
            </a:lvl1pPr>
            <a:lvl2pPr indent="-317500" lvl="1" marL="914400" algn="l">
              <a:lnSpc>
                <a:spcPct val="100000"/>
              </a:lnSpc>
              <a:spcBef>
                <a:spcPts val="500"/>
              </a:spcBef>
              <a:spcAft>
                <a:spcPts val="0"/>
              </a:spcAft>
              <a:buClr>
                <a:schemeClr val="dk1"/>
              </a:buClr>
              <a:buSzPts val="1400"/>
              <a:buChar char="•"/>
              <a:defRPr sz="1400"/>
            </a:lvl2pPr>
            <a:lvl3pPr indent="-317500" lvl="2" marL="1371600" algn="l">
              <a:lnSpc>
                <a:spcPct val="100000"/>
              </a:lnSpc>
              <a:spcBef>
                <a:spcPts val="500"/>
              </a:spcBef>
              <a:spcAft>
                <a:spcPts val="0"/>
              </a:spcAft>
              <a:buClr>
                <a:schemeClr val="dk1"/>
              </a:buClr>
              <a:buSzPts val="1400"/>
              <a:buChar char="•"/>
              <a:defRPr sz="1400"/>
            </a:lvl3pPr>
            <a:lvl4pPr indent="-317500" lvl="3" marL="1828800" algn="l">
              <a:lnSpc>
                <a:spcPct val="100000"/>
              </a:lnSpc>
              <a:spcBef>
                <a:spcPts val="500"/>
              </a:spcBef>
              <a:spcAft>
                <a:spcPts val="0"/>
              </a:spcAft>
              <a:buClr>
                <a:schemeClr val="dk1"/>
              </a:buClr>
              <a:buSzPts val="1400"/>
              <a:buChar char="•"/>
              <a:defRPr sz="1400"/>
            </a:lvl4pPr>
            <a:lvl5pPr indent="-317500" lvl="4" marL="2286000" algn="l">
              <a:lnSpc>
                <a:spcPct val="10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6"/>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182" name="Google Shape;182;p36"/>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6"/>
          <p:cNvSpPr/>
          <p:nvPr>
            <p:ph idx="5" type="pic"/>
          </p:nvPr>
        </p:nvSpPr>
        <p:spPr>
          <a:xfrm>
            <a:off x="1298448" y="612648"/>
            <a:ext cx="3200400" cy="3200400"/>
          </a:xfrm>
          <a:prstGeom prst="ellipse">
            <a:avLst/>
          </a:prstGeom>
          <a:noFill/>
          <a:ln>
            <a:noFill/>
          </a:ln>
        </p:spPr>
      </p:sp>
      <p:sp>
        <p:nvSpPr>
          <p:cNvPr id="184" name="Google Shape;184;p36"/>
          <p:cNvSpPr txBox="1"/>
          <p:nvPr>
            <p:ph idx="6" type="body"/>
          </p:nvPr>
        </p:nvSpPr>
        <p:spPr>
          <a:xfrm>
            <a:off x="7498080" y="5129784"/>
            <a:ext cx="4114800" cy="347472"/>
          </a:xfrm>
          <a:prstGeom prst="rect">
            <a:avLst/>
          </a:prstGeom>
          <a:noFill/>
          <a:ln>
            <a:noFill/>
          </a:ln>
        </p:spPr>
        <p:txBody>
          <a:bodyPr anchorCtr="0" anchor="b" bIns="0" lIns="0" spcFirstLastPara="1" rIns="0" wrap="square" tIns="0">
            <a:noAutofit/>
          </a:bodyPr>
          <a:lstStyle>
            <a:lvl1pPr indent="-228600" lvl="0" marL="457200" algn="l">
              <a:lnSpc>
                <a:spcPct val="86000"/>
              </a:lnSpc>
              <a:spcBef>
                <a:spcPts val="1000"/>
              </a:spcBef>
              <a:spcAft>
                <a:spcPts val="0"/>
              </a:spcAft>
              <a:buClr>
                <a:schemeClr val="dk1"/>
              </a:buClr>
              <a:buSzPts val="2000"/>
              <a:buNone/>
              <a:defRPr b="0" i="0" sz="2000" cap="none">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36"/>
          <p:cNvSpPr txBox="1"/>
          <p:nvPr>
            <p:ph idx="7" type="body"/>
          </p:nvPr>
        </p:nvSpPr>
        <p:spPr>
          <a:xfrm>
            <a:off x="7498080" y="5568696"/>
            <a:ext cx="3886200" cy="9052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sz="1400"/>
            </a:lvl1pPr>
            <a:lvl2pPr indent="-317500" lvl="1" marL="914400" algn="l">
              <a:lnSpc>
                <a:spcPct val="100000"/>
              </a:lnSpc>
              <a:spcBef>
                <a:spcPts val="500"/>
              </a:spcBef>
              <a:spcAft>
                <a:spcPts val="0"/>
              </a:spcAft>
              <a:buClr>
                <a:schemeClr val="dk1"/>
              </a:buClr>
              <a:buSzPts val="1400"/>
              <a:buChar char="•"/>
              <a:defRPr sz="1400"/>
            </a:lvl2pPr>
            <a:lvl3pPr indent="-317500" lvl="2" marL="1371600" algn="l">
              <a:lnSpc>
                <a:spcPct val="100000"/>
              </a:lnSpc>
              <a:spcBef>
                <a:spcPts val="500"/>
              </a:spcBef>
              <a:spcAft>
                <a:spcPts val="0"/>
              </a:spcAft>
              <a:buClr>
                <a:schemeClr val="dk1"/>
              </a:buClr>
              <a:buSzPts val="1400"/>
              <a:buChar char="•"/>
              <a:defRPr sz="1400"/>
            </a:lvl3pPr>
            <a:lvl4pPr indent="-317500" lvl="3" marL="1828800" algn="l">
              <a:lnSpc>
                <a:spcPct val="100000"/>
              </a:lnSpc>
              <a:spcBef>
                <a:spcPts val="500"/>
              </a:spcBef>
              <a:spcAft>
                <a:spcPts val="0"/>
              </a:spcAft>
              <a:buClr>
                <a:schemeClr val="dk1"/>
              </a:buClr>
              <a:buSzPts val="1400"/>
              <a:buChar char="•"/>
              <a:defRPr sz="1400"/>
            </a:lvl4pPr>
            <a:lvl5pPr indent="-317500" lvl="4" marL="2286000" algn="l">
              <a:lnSpc>
                <a:spcPct val="10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6"/>
          <p:cNvSpPr/>
          <p:nvPr>
            <p:ph idx="8" type="pic"/>
          </p:nvPr>
        </p:nvSpPr>
        <p:spPr>
          <a:xfrm>
            <a:off x="6245352" y="704088"/>
            <a:ext cx="914400" cy="914400"/>
          </a:xfrm>
          <a:prstGeom prst="rect">
            <a:avLst/>
          </a:prstGeom>
          <a:noFill/>
          <a:ln>
            <a:noFill/>
          </a:ln>
        </p:spPr>
      </p:sp>
      <p:sp>
        <p:nvSpPr>
          <p:cNvPr id="187" name="Google Shape;187;p36"/>
          <p:cNvSpPr/>
          <p:nvPr>
            <p:ph idx="9" type="pic"/>
          </p:nvPr>
        </p:nvSpPr>
        <p:spPr>
          <a:xfrm>
            <a:off x="6245352" y="3273552"/>
            <a:ext cx="914400" cy="914400"/>
          </a:xfrm>
          <a:prstGeom prst="rect">
            <a:avLst/>
          </a:prstGeom>
          <a:noFill/>
          <a:ln>
            <a:noFill/>
          </a:ln>
        </p:spPr>
      </p:sp>
      <p:sp>
        <p:nvSpPr>
          <p:cNvPr id="188" name="Google Shape;188;p36"/>
          <p:cNvSpPr/>
          <p:nvPr>
            <p:ph idx="13" type="pic"/>
          </p:nvPr>
        </p:nvSpPr>
        <p:spPr>
          <a:xfrm>
            <a:off x="6245352" y="5166360"/>
            <a:ext cx="914400" cy="914400"/>
          </a:xfrm>
          <a:prstGeom prst="rect">
            <a:avLst/>
          </a:prstGeom>
          <a:noFill/>
          <a:ln>
            <a:noFill/>
          </a:ln>
        </p:spPr>
      </p:sp>
      <p:cxnSp>
        <p:nvCxnSpPr>
          <p:cNvPr id="189" name="Google Shape;189;p36"/>
          <p:cNvCxnSpPr/>
          <p:nvPr/>
        </p:nvCxnSpPr>
        <p:spPr>
          <a:xfrm>
            <a:off x="1298448" y="6111876"/>
            <a:ext cx="41148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90" name="Shape 190"/>
        <p:cNvGrpSpPr/>
        <p:nvPr/>
      </p:nvGrpSpPr>
      <p:grpSpPr>
        <a:xfrm>
          <a:off x="0" y="0"/>
          <a:ext cx="0" cy="0"/>
          <a:chOff x="0" y="0"/>
          <a:chExt cx="0" cy="0"/>
        </a:xfrm>
      </p:grpSpPr>
      <p:sp>
        <p:nvSpPr>
          <p:cNvPr id="191" name="Google Shape;191;p37"/>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192" name="Google Shape;192;p37"/>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3" name="Google Shape;193;p37"/>
          <p:cNvCxnSpPr/>
          <p:nvPr/>
        </p:nvCxnSpPr>
        <p:spPr>
          <a:xfrm>
            <a:off x="5890260" y="1536192"/>
            <a:ext cx="411480" cy="0"/>
          </a:xfrm>
          <a:prstGeom prst="straightConnector1">
            <a:avLst/>
          </a:prstGeom>
          <a:noFill/>
          <a:ln cap="flat" cmpd="sng" w="88900">
            <a:solidFill>
              <a:schemeClr val="accent1"/>
            </a:solidFill>
            <a:prstDash val="solid"/>
            <a:miter lim="800000"/>
            <a:headEnd len="sm" w="sm" type="none"/>
            <a:tailEnd len="sm" w="sm" type="none"/>
          </a:ln>
        </p:spPr>
      </p:cxnSp>
      <p:sp>
        <p:nvSpPr>
          <p:cNvPr id="194" name="Google Shape;194;p37"/>
          <p:cNvSpPr txBox="1"/>
          <p:nvPr>
            <p:ph idx="1" type="body"/>
          </p:nvPr>
        </p:nvSpPr>
        <p:spPr>
          <a:xfrm>
            <a:off x="2834640" y="2057400"/>
            <a:ext cx="6519672" cy="2971800"/>
          </a:xfrm>
          <a:prstGeom prst="rect">
            <a:avLst/>
          </a:prstGeom>
          <a:solidFill>
            <a:schemeClr val="accent4"/>
          </a:solidFill>
          <a:ln>
            <a:noFill/>
          </a:ln>
        </p:spPr>
        <p:txBody>
          <a:bodyPr anchorCtr="0" anchor="ctr" bIns="228600" lIns="576050" spcFirstLastPara="1" rIns="576050" wrap="square" tIns="228600">
            <a:noAutofit/>
          </a:bodyPr>
          <a:lstStyle>
            <a:lvl1pPr indent="-228600" lvl="0" marL="457200" algn="ctr">
              <a:lnSpc>
                <a:spcPct val="123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37"/>
          <p:cNvSpPr/>
          <p:nvPr>
            <p:ph idx="2" type="pic"/>
          </p:nvPr>
        </p:nvSpPr>
        <p:spPr>
          <a:xfrm>
            <a:off x="2871216" y="5330952"/>
            <a:ext cx="6519672" cy="1527048"/>
          </a:xfrm>
          <a:prstGeom prst="rect">
            <a:avLst/>
          </a:prstGeom>
          <a:noFill/>
          <a:ln>
            <a:noFill/>
          </a:ln>
        </p:spPr>
      </p:sp>
      <p:sp>
        <p:nvSpPr>
          <p:cNvPr id="196" name="Google Shape;196;p37"/>
          <p:cNvSpPr txBox="1"/>
          <p:nvPr>
            <p:ph type="title"/>
          </p:nvPr>
        </p:nvSpPr>
        <p:spPr>
          <a:xfrm>
            <a:off x="4116324" y="609600"/>
            <a:ext cx="3959352" cy="530352"/>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197" name="Shape 197"/>
        <p:cNvGrpSpPr/>
        <p:nvPr/>
      </p:nvGrpSpPr>
      <p:grpSpPr>
        <a:xfrm>
          <a:off x="0" y="0"/>
          <a:ext cx="0" cy="0"/>
          <a:chOff x="0" y="0"/>
          <a:chExt cx="0" cy="0"/>
        </a:xfrm>
      </p:grpSpPr>
      <p:sp>
        <p:nvSpPr>
          <p:cNvPr id="198" name="Google Shape;198;p38"/>
          <p:cNvSpPr/>
          <p:nvPr>
            <p:ph idx="2" type="pic"/>
          </p:nvPr>
        </p:nvSpPr>
        <p:spPr>
          <a:xfrm>
            <a:off x="0" y="1"/>
            <a:ext cx="12191999" cy="6858000"/>
          </a:xfrm>
          <a:prstGeom prst="rect">
            <a:avLst/>
          </a:prstGeom>
          <a:noFill/>
          <a:ln>
            <a:noFill/>
          </a:ln>
        </p:spPr>
      </p:sp>
      <p:sp>
        <p:nvSpPr>
          <p:cNvPr id="199" name="Google Shape;199;p38"/>
          <p:cNvSpPr txBox="1"/>
          <p:nvPr>
            <p:ph type="title"/>
          </p:nvPr>
        </p:nvSpPr>
        <p:spPr>
          <a:xfrm>
            <a:off x="1535715" y="1485302"/>
            <a:ext cx="9120570" cy="3887396"/>
          </a:xfrm>
          <a:prstGeom prst="rect">
            <a:avLst/>
          </a:prstGeom>
          <a:solidFill>
            <a:srgbClr val="E9F5FB"/>
          </a:solidFill>
          <a:ln>
            <a:noFill/>
          </a:ln>
        </p:spPr>
        <p:txBody>
          <a:bodyPr anchorCtr="0" anchor="b" bIns="1097275" lIns="0" spcFirstLastPara="1" rIns="0" wrap="square" tIns="0">
            <a:noAutofit/>
          </a:bodyPr>
          <a:lstStyle>
            <a:lvl1pPr lvl="0" algn="ctr">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8"/>
          <p:cNvSpPr/>
          <p:nvPr>
            <p:ph idx="3" type="pic"/>
          </p:nvPr>
        </p:nvSpPr>
        <p:spPr>
          <a:xfrm>
            <a:off x="4953000" y="612648"/>
            <a:ext cx="2286000" cy="2286000"/>
          </a:xfrm>
          <a:prstGeom prst="ellipse">
            <a:avLst/>
          </a:prstGeom>
          <a:noFill/>
          <a:ln>
            <a:noFill/>
          </a:ln>
        </p:spPr>
      </p:sp>
      <p:sp>
        <p:nvSpPr>
          <p:cNvPr id="201" name="Google Shape;201;p38"/>
          <p:cNvSpPr txBox="1"/>
          <p:nvPr>
            <p:ph idx="1" type="body"/>
          </p:nvPr>
        </p:nvSpPr>
        <p:spPr>
          <a:xfrm>
            <a:off x="1572768" y="5751576"/>
            <a:ext cx="9116568" cy="722376"/>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dk1"/>
              </a:buClr>
              <a:buSzPts val="2000"/>
              <a:buNone/>
              <a:defRPr sz="2000" cap="none"/>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8"/>
          <p:cNvSpPr/>
          <p:nvPr/>
        </p:nvSpPr>
        <p:spPr>
          <a:xfrm>
            <a:off x="5890260" y="4496652"/>
            <a:ext cx="409575" cy="883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39"/>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205" name="Google Shape;205;p39"/>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40"/>
          <p:cNvSpPr txBox="1"/>
          <p:nvPr>
            <p:ph type="title"/>
          </p:nvPr>
        </p:nvSpPr>
        <p:spPr>
          <a:xfrm>
            <a:off x="1298448" y="457200"/>
            <a:ext cx="3932237" cy="16002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40"/>
          <p:cNvSpPr txBox="1"/>
          <p:nvPr>
            <p:ph idx="1" type="body"/>
          </p:nvPr>
        </p:nvSpPr>
        <p:spPr>
          <a:xfrm>
            <a:off x="5230684" y="987425"/>
            <a:ext cx="6124703" cy="4873625"/>
          </a:xfrm>
          <a:prstGeom prst="rect">
            <a:avLst/>
          </a:prstGeom>
          <a:noFill/>
          <a:ln>
            <a:noFill/>
          </a:ln>
        </p:spPr>
        <p:txBody>
          <a:bodyPr anchorCtr="0" anchor="t" bIns="0" lIns="0" spcFirstLastPara="1" rIns="0" wrap="square" tIns="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9" name="Google Shape;209;p40"/>
          <p:cNvSpPr txBox="1"/>
          <p:nvPr>
            <p:ph idx="2" type="body"/>
          </p:nvPr>
        </p:nvSpPr>
        <p:spPr>
          <a:xfrm>
            <a:off x="1298448" y="2057400"/>
            <a:ext cx="3932237" cy="38115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0" name="Google Shape;210;p40"/>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211" name="Google Shape;211;p40"/>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2" name="Shape 212"/>
        <p:cNvGrpSpPr/>
        <p:nvPr/>
      </p:nvGrpSpPr>
      <p:grpSpPr>
        <a:xfrm>
          <a:off x="0" y="0"/>
          <a:ext cx="0" cy="0"/>
          <a:chOff x="0" y="0"/>
          <a:chExt cx="0" cy="0"/>
        </a:xfrm>
      </p:grpSpPr>
      <p:sp>
        <p:nvSpPr>
          <p:cNvPr id="213" name="Google Shape;213;p41"/>
          <p:cNvSpPr txBox="1"/>
          <p:nvPr>
            <p:ph type="title"/>
          </p:nvPr>
        </p:nvSpPr>
        <p:spPr>
          <a:xfrm>
            <a:off x="1298448" y="457200"/>
            <a:ext cx="3932237" cy="16002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41"/>
          <p:cNvSpPr/>
          <p:nvPr>
            <p:ph idx="2" type="pic"/>
          </p:nvPr>
        </p:nvSpPr>
        <p:spPr>
          <a:xfrm>
            <a:off x="5230684" y="993775"/>
            <a:ext cx="6124703" cy="4873625"/>
          </a:xfrm>
          <a:prstGeom prst="rect">
            <a:avLst/>
          </a:prstGeom>
          <a:noFill/>
          <a:ln>
            <a:noFill/>
          </a:ln>
        </p:spPr>
      </p:sp>
      <p:sp>
        <p:nvSpPr>
          <p:cNvPr id="215" name="Google Shape;215;p41"/>
          <p:cNvSpPr txBox="1"/>
          <p:nvPr>
            <p:ph idx="1" type="body"/>
          </p:nvPr>
        </p:nvSpPr>
        <p:spPr>
          <a:xfrm>
            <a:off x="1298448" y="2057400"/>
            <a:ext cx="3932237" cy="38115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6" name="Google Shape;216;p41"/>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217" name="Google Shape;217;p41"/>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24"/>
          <p:cNvSpPr txBox="1"/>
          <p:nvPr>
            <p:ph type="title"/>
          </p:nvPr>
        </p:nvSpPr>
        <p:spPr>
          <a:xfrm>
            <a:off x="1295400" y="609600"/>
            <a:ext cx="9821955" cy="12561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20" name="Google Shape;20;p24"/>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image right">
  <p:cSld name="Title and content with image right">
    <p:spTree>
      <p:nvGrpSpPr>
        <p:cNvPr id="21" name="Shape 21"/>
        <p:cNvGrpSpPr/>
        <p:nvPr/>
      </p:nvGrpSpPr>
      <p:grpSpPr>
        <a:xfrm>
          <a:off x="0" y="0"/>
          <a:ext cx="0" cy="0"/>
          <a:chOff x="0" y="0"/>
          <a:chExt cx="0" cy="0"/>
        </a:xfrm>
      </p:grpSpPr>
      <p:sp>
        <p:nvSpPr>
          <p:cNvPr id="22" name="Google Shape;22;p25"/>
          <p:cNvSpPr/>
          <p:nvPr/>
        </p:nvSpPr>
        <p:spPr>
          <a:xfrm>
            <a:off x="8610600" y="0"/>
            <a:ext cx="35814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5"/>
          <p:cNvSpPr/>
          <p:nvPr/>
        </p:nvSpPr>
        <p:spPr>
          <a:xfrm>
            <a:off x="4462849" y="685800"/>
            <a:ext cx="7119551" cy="54864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25"/>
          <p:cNvSpPr txBox="1"/>
          <p:nvPr>
            <p:ph type="title"/>
          </p:nvPr>
        </p:nvSpPr>
        <p:spPr>
          <a:xfrm>
            <a:off x="1295400" y="1124712"/>
            <a:ext cx="3886200" cy="54864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1295400" y="2816352"/>
            <a:ext cx="3602736" cy="3364992"/>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1000"/>
              </a:spcBef>
              <a:spcAft>
                <a:spcPts val="0"/>
              </a:spcAft>
              <a:buClr>
                <a:schemeClr val="dk1"/>
              </a:buClr>
              <a:buSzPts val="2000"/>
              <a:buNone/>
              <a:defRPr sz="2000" cap="none"/>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17500" lvl="4" marL="2286000" algn="l">
              <a:lnSpc>
                <a:spcPct val="90000"/>
              </a:lnSpc>
              <a:spcBef>
                <a:spcPts val="5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5"/>
          <p:cNvSpPr txBox="1"/>
          <p:nvPr/>
        </p:nvSpPr>
        <p:spPr>
          <a:xfrm>
            <a:off x="641838" y="55479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25"/>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28" name="Google Shape;28;p25"/>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p:nvPr>
            <p:ph idx="2" type="pic"/>
          </p:nvPr>
        </p:nvSpPr>
        <p:spPr>
          <a:xfrm>
            <a:off x="4946904" y="1188720"/>
            <a:ext cx="6638544" cy="4480560"/>
          </a:xfrm>
          <a:prstGeom prst="rect">
            <a:avLst/>
          </a:prstGeom>
          <a:noFill/>
          <a:ln>
            <a:noFill/>
          </a:ln>
        </p:spPr>
      </p:sp>
      <p:cxnSp>
        <p:nvCxnSpPr>
          <p:cNvPr id="30" name="Google Shape;30;p25"/>
          <p:cNvCxnSpPr/>
          <p:nvPr/>
        </p:nvCxnSpPr>
        <p:spPr>
          <a:xfrm>
            <a:off x="1295400" y="2057400"/>
            <a:ext cx="41148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accent4"/>
        </a:solidFill>
      </p:bgPr>
    </p:bg>
    <p:spTree>
      <p:nvGrpSpPr>
        <p:cNvPr id="31" name="Shape 31"/>
        <p:cNvGrpSpPr/>
        <p:nvPr/>
      </p:nvGrpSpPr>
      <p:grpSpPr>
        <a:xfrm>
          <a:off x="0" y="0"/>
          <a:ext cx="0" cy="0"/>
          <a:chOff x="0" y="0"/>
          <a:chExt cx="0" cy="0"/>
        </a:xfrm>
      </p:grpSpPr>
      <p:sp>
        <p:nvSpPr>
          <p:cNvPr id="32" name="Google Shape;32;p26"/>
          <p:cNvSpPr/>
          <p:nvPr/>
        </p:nvSpPr>
        <p:spPr>
          <a:xfrm>
            <a:off x="3578352" y="0"/>
            <a:ext cx="861364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 name="Google Shape;33;p26"/>
          <p:cNvSpPr txBox="1"/>
          <p:nvPr>
            <p:ph type="title"/>
          </p:nvPr>
        </p:nvSpPr>
        <p:spPr>
          <a:xfrm>
            <a:off x="5449824" y="1124712"/>
            <a:ext cx="5760720" cy="54864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 type="body"/>
          </p:nvPr>
        </p:nvSpPr>
        <p:spPr>
          <a:xfrm>
            <a:off x="5449824" y="2889504"/>
            <a:ext cx="5760720" cy="3319272"/>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1000"/>
              </a:spcBef>
              <a:spcAft>
                <a:spcPts val="0"/>
              </a:spcAft>
              <a:buClr>
                <a:schemeClr val="dk1"/>
              </a:buClr>
              <a:buSzPts val="2000"/>
              <a:buNone/>
              <a:defRPr sz="2000" cap="none"/>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17500" lvl="4" marL="2286000" algn="l">
              <a:lnSpc>
                <a:spcPct val="90000"/>
              </a:lnSpc>
              <a:spcBef>
                <a:spcPts val="5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6"/>
          <p:cNvSpPr txBox="1"/>
          <p:nvPr/>
        </p:nvSpPr>
        <p:spPr>
          <a:xfrm>
            <a:off x="641838" y="55479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26"/>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37" name="Google Shape;37;p26"/>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p:nvPr>
            <p:ph idx="2" type="pic"/>
          </p:nvPr>
        </p:nvSpPr>
        <p:spPr>
          <a:xfrm>
            <a:off x="1298448" y="1828800"/>
            <a:ext cx="3200400" cy="3200400"/>
          </a:xfrm>
          <a:prstGeom prst="ellipse">
            <a:avLst/>
          </a:prstGeom>
          <a:noFill/>
          <a:ln>
            <a:noFill/>
          </a:ln>
        </p:spPr>
      </p:sp>
      <p:cxnSp>
        <p:nvCxnSpPr>
          <p:cNvPr id="39" name="Google Shape;39;p26"/>
          <p:cNvCxnSpPr/>
          <p:nvPr/>
        </p:nvCxnSpPr>
        <p:spPr>
          <a:xfrm>
            <a:off x="649224" y="2667000"/>
            <a:ext cx="0" cy="3124200"/>
          </a:xfrm>
          <a:prstGeom prst="straightConnector1">
            <a:avLst/>
          </a:prstGeom>
          <a:noFill/>
          <a:ln cap="flat" cmpd="sng" w="12700">
            <a:solidFill>
              <a:schemeClr val="lt1"/>
            </a:solidFill>
            <a:prstDash val="solid"/>
            <a:miter lim="800000"/>
            <a:headEnd len="sm" w="sm" type="none"/>
            <a:tailEnd len="sm" w="sm" type="none"/>
          </a:ln>
        </p:spPr>
      </p:cxnSp>
      <p:cxnSp>
        <p:nvCxnSpPr>
          <p:cNvPr id="40" name="Google Shape;40;p26"/>
          <p:cNvCxnSpPr/>
          <p:nvPr/>
        </p:nvCxnSpPr>
        <p:spPr>
          <a:xfrm>
            <a:off x="5447344" y="2057400"/>
            <a:ext cx="41148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iton Header" showMasterSp="0">
  <p:cSld name="Seciton Header">
    <p:bg>
      <p:bgPr>
        <a:solidFill>
          <a:schemeClr val="accent2"/>
        </a:solidFill>
      </p:bgPr>
    </p:bg>
    <p:spTree>
      <p:nvGrpSpPr>
        <p:cNvPr id="41" name="Shape 41"/>
        <p:cNvGrpSpPr/>
        <p:nvPr/>
      </p:nvGrpSpPr>
      <p:grpSpPr>
        <a:xfrm>
          <a:off x="0" y="0"/>
          <a:ext cx="0" cy="0"/>
          <a:chOff x="0" y="0"/>
          <a:chExt cx="0" cy="0"/>
        </a:xfrm>
      </p:grpSpPr>
      <p:sp>
        <p:nvSpPr>
          <p:cNvPr id="42" name="Google Shape;42;p27"/>
          <p:cNvSpPr/>
          <p:nvPr>
            <p:ph idx="2" type="pic"/>
          </p:nvPr>
        </p:nvSpPr>
        <p:spPr>
          <a:xfrm>
            <a:off x="1527048" y="1481328"/>
            <a:ext cx="9144000" cy="3886200"/>
          </a:xfrm>
          <a:prstGeom prst="rect">
            <a:avLst/>
          </a:prstGeom>
          <a:noFill/>
          <a:ln>
            <a:noFill/>
          </a:ln>
        </p:spPr>
      </p:sp>
      <p:sp>
        <p:nvSpPr>
          <p:cNvPr id="43" name="Google Shape;43;p27"/>
          <p:cNvSpPr txBox="1"/>
          <p:nvPr>
            <p:ph type="title"/>
          </p:nvPr>
        </p:nvSpPr>
        <p:spPr>
          <a:xfrm>
            <a:off x="2040636" y="3200400"/>
            <a:ext cx="8110728" cy="4572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 type="body"/>
          </p:nvPr>
        </p:nvSpPr>
        <p:spPr>
          <a:xfrm>
            <a:off x="8046720" y="4745736"/>
            <a:ext cx="1389888" cy="128016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2400"/>
              <a:buNone/>
              <a:defRPr sz="2400" cap="none">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27"/>
          <p:cNvSpPr/>
          <p:nvPr/>
        </p:nvSpPr>
        <p:spPr>
          <a:xfrm>
            <a:off x="8048624" y="4293195"/>
            <a:ext cx="409575" cy="883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type="obj">
  <p:cSld name="OBJECT">
    <p:spTree>
      <p:nvGrpSpPr>
        <p:cNvPr id="46" name="Shape 46"/>
        <p:cNvGrpSpPr/>
        <p:nvPr/>
      </p:nvGrpSpPr>
      <p:grpSpPr>
        <a:xfrm>
          <a:off x="0" y="0"/>
          <a:ext cx="0" cy="0"/>
          <a:chOff x="0" y="0"/>
          <a:chExt cx="0" cy="0"/>
        </a:xfrm>
      </p:grpSpPr>
      <p:sp>
        <p:nvSpPr>
          <p:cNvPr id="47" name="Google Shape;47;p28"/>
          <p:cNvSpPr txBox="1"/>
          <p:nvPr>
            <p:ph type="title"/>
          </p:nvPr>
        </p:nvSpPr>
        <p:spPr>
          <a:xfrm>
            <a:off x="1295399" y="609600"/>
            <a:ext cx="10058400" cy="914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 type="body"/>
          </p:nvPr>
        </p:nvSpPr>
        <p:spPr>
          <a:xfrm>
            <a:off x="1295400" y="1855945"/>
            <a:ext cx="9820656" cy="4352544"/>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17500" lvl="4" marL="2286000" algn="l">
              <a:lnSpc>
                <a:spcPct val="90000"/>
              </a:lnSpc>
              <a:spcBef>
                <a:spcPts val="5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8"/>
          <p:cNvSpPr txBox="1"/>
          <p:nvPr/>
        </p:nvSpPr>
        <p:spPr>
          <a:xfrm>
            <a:off x="641838" y="55479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28"/>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51" name="Google Shape;51;p28"/>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3">
    <p:spTree>
      <p:nvGrpSpPr>
        <p:cNvPr id="52" name="Shape 52"/>
        <p:cNvGrpSpPr/>
        <p:nvPr/>
      </p:nvGrpSpPr>
      <p:grpSpPr>
        <a:xfrm>
          <a:off x="0" y="0"/>
          <a:ext cx="0" cy="0"/>
          <a:chOff x="0" y="0"/>
          <a:chExt cx="0" cy="0"/>
        </a:xfrm>
      </p:grpSpPr>
      <p:sp>
        <p:nvSpPr>
          <p:cNvPr id="53" name="Google Shape;53;p29"/>
          <p:cNvSpPr txBox="1"/>
          <p:nvPr>
            <p:ph type="title"/>
          </p:nvPr>
        </p:nvSpPr>
        <p:spPr>
          <a:xfrm>
            <a:off x="1188720" y="609600"/>
            <a:ext cx="9829800" cy="9144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9"/>
          <p:cNvSpPr txBox="1"/>
          <p:nvPr>
            <p:ph idx="1" type="body"/>
          </p:nvPr>
        </p:nvSpPr>
        <p:spPr>
          <a:xfrm>
            <a:off x="1188720" y="1746504"/>
            <a:ext cx="9829800" cy="4352544"/>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17500" lvl="4" marL="2286000" algn="l">
              <a:lnSpc>
                <a:spcPct val="90000"/>
              </a:lnSpc>
              <a:spcBef>
                <a:spcPts val="5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9"/>
          <p:cNvSpPr txBox="1"/>
          <p:nvPr/>
        </p:nvSpPr>
        <p:spPr>
          <a:xfrm>
            <a:off x="641838" y="55479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29"/>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57" name="Google Shape;57;p29"/>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8" name="Shape 58"/>
        <p:cNvGrpSpPr/>
        <p:nvPr/>
      </p:nvGrpSpPr>
      <p:grpSpPr>
        <a:xfrm>
          <a:off x="0" y="0"/>
          <a:ext cx="0" cy="0"/>
          <a:chOff x="0" y="0"/>
          <a:chExt cx="0" cy="0"/>
        </a:xfrm>
      </p:grpSpPr>
      <p:sp>
        <p:nvSpPr>
          <p:cNvPr id="59" name="Google Shape;59;p30"/>
          <p:cNvSpPr txBox="1"/>
          <p:nvPr/>
        </p:nvSpPr>
        <p:spPr>
          <a:xfrm>
            <a:off x="641838" y="55479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30"/>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61" name="Google Shape;61;p30"/>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p:nvPr>
            <p:ph idx="2" type="pic"/>
          </p:nvPr>
        </p:nvSpPr>
        <p:spPr>
          <a:xfrm>
            <a:off x="5370576" y="658368"/>
            <a:ext cx="6821424" cy="3346704"/>
          </a:xfrm>
          <a:prstGeom prst="rect">
            <a:avLst/>
          </a:prstGeom>
          <a:noFill/>
          <a:ln>
            <a:noFill/>
          </a:ln>
        </p:spPr>
      </p:sp>
      <p:cxnSp>
        <p:nvCxnSpPr>
          <p:cNvPr id="63" name="Google Shape;63;p30"/>
          <p:cNvCxnSpPr/>
          <p:nvPr/>
        </p:nvCxnSpPr>
        <p:spPr>
          <a:xfrm>
            <a:off x="1819102" y="5548842"/>
            <a:ext cx="411480" cy="0"/>
          </a:xfrm>
          <a:prstGeom prst="straightConnector1">
            <a:avLst/>
          </a:prstGeom>
          <a:noFill/>
          <a:ln cap="flat" cmpd="sng" w="88900">
            <a:solidFill>
              <a:schemeClr val="accent1"/>
            </a:solidFill>
            <a:prstDash val="solid"/>
            <a:miter lim="800000"/>
            <a:headEnd len="sm" w="sm" type="none"/>
            <a:tailEnd len="sm" w="sm" type="none"/>
          </a:ln>
        </p:spPr>
      </p:cxnSp>
      <p:sp>
        <p:nvSpPr>
          <p:cNvPr id="64" name="Google Shape;64;p30"/>
          <p:cNvSpPr txBox="1"/>
          <p:nvPr>
            <p:ph idx="1" type="subTitle"/>
          </p:nvPr>
        </p:nvSpPr>
        <p:spPr>
          <a:xfrm>
            <a:off x="1819656" y="5943600"/>
            <a:ext cx="4809744" cy="256032"/>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dk1"/>
              </a:buClr>
              <a:buSzPts val="2000"/>
              <a:buNone/>
              <a:defRPr sz="2000" cap="none">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30"/>
          <p:cNvSpPr txBox="1"/>
          <p:nvPr>
            <p:ph type="title"/>
          </p:nvPr>
        </p:nvSpPr>
        <p:spPr>
          <a:xfrm>
            <a:off x="1819656" y="2459736"/>
            <a:ext cx="5157216" cy="2670048"/>
          </a:xfrm>
          <a:prstGeom prst="rect">
            <a:avLst/>
          </a:prstGeom>
          <a:noFill/>
          <a:ln>
            <a:noFill/>
          </a:ln>
        </p:spPr>
        <p:txBody>
          <a:bodyPr anchorCtr="0" anchor="b" bIns="0" lIns="0" spcFirstLastPara="1" rIns="0" wrap="square" tIns="0">
            <a:noAutofit/>
          </a:bodyPr>
          <a:lstStyle>
            <a:lvl1pPr lvl="0" algn="l">
              <a:lnSpc>
                <a:spcPct val="144444"/>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66" name="Shape 66"/>
        <p:cNvGrpSpPr/>
        <p:nvPr/>
      </p:nvGrpSpPr>
      <p:grpSpPr>
        <a:xfrm>
          <a:off x="0" y="0"/>
          <a:ext cx="0" cy="0"/>
          <a:chOff x="0" y="0"/>
          <a:chExt cx="0" cy="0"/>
        </a:xfrm>
      </p:grpSpPr>
      <p:sp>
        <p:nvSpPr>
          <p:cNvPr id="67" name="Google Shape;67;p31"/>
          <p:cNvSpPr txBox="1"/>
          <p:nvPr>
            <p:ph type="title"/>
          </p:nvPr>
        </p:nvSpPr>
        <p:spPr>
          <a:xfrm>
            <a:off x="1097280" y="609600"/>
            <a:ext cx="10021824" cy="539496"/>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69" name="Google Shape;69;p31"/>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p:nvPr>
            <p:ph idx="2" type="pic"/>
          </p:nvPr>
        </p:nvSpPr>
        <p:spPr>
          <a:xfrm>
            <a:off x="1298448" y="2441448"/>
            <a:ext cx="1828800" cy="1828800"/>
          </a:xfrm>
          <a:prstGeom prst="ellipse">
            <a:avLst/>
          </a:prstGeom>
          <a:noFill/>
          <a:ln>
            <a:noFill/>
          </a:ln>
        </p:spPr>
      </p:sp>
      <p:sp>
        <p:nvSpPr>
          <p:cNvPr id="71" name="Google Shape;71;p31"/>
          <p:cNvSpPr/>
          <p:nvPr>
            <p:ph idx="3" type="pic"/>
          </p:nvPr>
        </p:nvSpPr>
        <p:spPr>
          <a:xfrm>
            <a:off x="3886200" y="2441448"/>
            <a:ext cx="1828800" cy="1828800"/>
          </a:xfrm>
          <a:prstGeom prst="ellipse">
            <a:avLst/>
          </a:prstGeom>
          <a:noFill/>
          <a:ln>
            <a:noFill/>
          </a:ln>
        </p:spPr>
      </p:sp>
      <p:sp>
        <p:nvSpPr>
          <p:cNvPr id="72" name="Google Shape;72;p31"/>
          <p:cNvSpPr/>
          <p:nvPr>
            <p:ph idx="4" type="pic"/>
          </p:nvPr>
        </p:nvSpPr>
        <p:spPr>
          <a:xfrm>
            <a:off x="6473952" y="2441448"/>
            <a:ext cx="1828800" cy="1828800"/>
          </a:xfrm>
          <a:prstGeom prst="ellipse">
            <a:avLst/>
          </a:prstGeom>
          <a:noFill/>
          <a:ln>
            <a:noFill/>
          </a:ln>
        </p:spPr>
      </p:sp>
      <p:sp>
        <p:nvSpPr>
          <p:cNvPr id="73" name="Google Shape;73;p31"/>
          <p:cNvSpPr/>
          <p:nvPr>
            <p:ph idx="5" type="pic"/>
          </p:nvPr>
        </p:nvSpPr>
        <p:spPr>
          <a:xfrm>
            <a:off x="9034272" y="2441448"/>
            <a:ext cx="1828800" cy="1828800"/>
          </a:xfrm>
          <a:prstGeom prst="ellipse">
            <a:avLst/>
          </a:prstGeom>
          <a:noFill/>
          <a:ln>
            <a:noFill/>
          </a:ln>
        </p:spPr>
      </p:sp>
      <p:sp>
        <p:nvSpPr>
          <p:cNvPr id="74" name="Google Shape;74;p31"/>
          <p:cNvSpPr txBox="1"/>
          <p:nvPr>
            <p:ph idx="1" type="body"/>
          </p:nvPr>
        </p:nvSpPr>
        <p:spPr>
          <a:xfrm>
            <a:off x="1298448" y="4974336"/>
            <a:ext cx="1828800" cy="53949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6" type="body"/>
          </p:nvPr>
        </p:nvSpPr>
        <p:spPr>
          <a:xfrm>
            <a:off x="1298448" y="5596128"/>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1"/>
          <p:cNvSpPr txBox="1"/>
          <p:nvPr>
            <p:ph idx="7" type="body"/>
          </p:nvPr>
        </p:nvSpPr>
        <p:spPr>
          <a:xfrm>
            <a:off x="3886200" y="4974336"/>
            <a:ext cx="1828800" cy="53949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8" type="body"/>
          </p:nvPr>
        </p:nvSpPr>
        <p:spPr>
          <a:xfrm>
            <a:off x="3886200" y="5596128"/>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1"/>
          <p:cNvSpPr txBox="1"/>
          <p:nvPr>
            <p:ph idx="9" type="body"/>
          </p:nvPr>
        </p:nvSpPr>
        <p:spPr>
          <a:xfrm>
            <a:off x="6473952" y="4974336"/>
            <a:ext cx="1828800" cy="53949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1"/>
          <p:cNvSpPr txBox="1"/>
          <p:nvPr>
            <p:ph idx="13" type="body"/>
          </p:nvPr>
        </p:nvSpPr>
        <p:spPr>
          <a:xfrm>
            <a:off x="6473952" y="5596128"/>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1"/>
          <p:cNvSpPr txBox="1"/>
          <p:nvPr>
            <p:ph idx="14" type="body"/>
          </p:nvPr>
        </p:nvSpPr>
        <p:spPr>
          <a:xfrm>
            <a:off x="9070848" y="4974336"/>
            <a:ext cx="1828800" cy="539496"/>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cap="none">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5" type="body"/>
          </p:nvPr>
        </p:nvSpPr>
        <p:spPr>
          <a:xfrm>
            <a:off x="9070848" y="5596128"/>
            <a:ext cx="1828800" cy="347472"/>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2" name="Google Shape;82;p31"/>
          <p:cNvCxnSpPr/>
          <p:nvPr/>
        </p:nvCxnSpPr>
        <p:spPr>
          <a:xfrm>
            <a:off x="4592478" y="4688743"/>
            <a:ext cx="411480" cy="0"/>
          </a:xfrm>
          <a:prstGeom prst="straightConnector1">
            <a:avLst/>
          </a:prstGeom>
          <a:noFill/>
          <a:ln cap="flat" cmpd="sng" w="88900">
            <a:solidFill>
              <a:schemeClr val="accent1"/>
            </a:solidFill>
            <a:prstDash val="solid"/>
            <a:miter lim="800000"/>
            <a:headEnd len="sm" w="sm" type="none"/>
            <a:tailEnd len="sm" w="sm" type="none"/>
          </a:ln>
        </p:spPr>
      </p:cxnSp>
      <p:cxnSp>
        <p:nvCxnSpPr>
          <p:cNvPr id="83" name="Google Shape;83;p31"/>
          <p:cNvCxnSpPr/>
          <p:nvPr/>
        </p:nvCxnSpPr>
        <p:spPr>
          <a:xfrm>
            <a:off x="2004720" y="4688743"/>
            <a:ext cx="411480" cy="0"/>
          </a:xfrm>
          <a:prstGeom prst="straightConnector1">
            <a:avLst/>
          </a:prstGeom>
          <a:noFill/>
          <a:ln cap="flat" cmpd="sng" w="88900">
            <a:solidFill>
              <a:schemeClr val="accent1"/>
            </a:solidFill>
            <a:prstDash val="solid"/>
            <a:miter lim="800000"/>
            <a:headEnd len="sm" w="sm" type="none"/>
            <a:tailEnd len="sm" w="sm" type="none"/>
          </a:ln>
        </p:spPr>
      </p:cxnSp>
      <p:cxnSp>
        <p:nvCxnSpPr>
          <p:cNvPr id="84" name="Google Shape;84;p31"/>
          <p:cNvCxnSpPr/>
          <p:nvPr/>
        </p:nvCxnSpPr>
        <p:spPr>
          <a:xfrm>
            <a:off x="9737699" y="4688743"/>
            <a:ext cx="411480" cy="0"/>
          </a:xfrm>
          <a:prstGeom prst="straightConnector1">
            <a:avLst/>
          </a:prstGeom>
          <a:noFill/>
          <a:ln cap="flat" cmpd="sng" w="88900">
            <a:solidFill>
              <a:schemeClr val="accent1"/>
            </a:solidFill>
            <a:prstDash val="solid"/>
            <a:miter lim="800000"/>
            <a:headEnd len="sm" w="sm" type="none"/>
            <a:tailEnd len="sm" w="sm" type="none"/>
          </a:ln>
        </p:spPr>
      </p:cxnSp>
      <p:cxnSp>
        <p:nvCxnSpPr>
          <p:cNvPr id="85" name="Google Shape;85;p31"/>
          <p:cNvCxnSpPr/>
          <p:nvPr/>
        </p:nvCxnSpPr>
        <p:spPr>
          <a:xfrm>
            <a:off x="7183278" y="4688743"/>
            <a:ext cx="411480" cy="0"/>
          </a:xfrm>
          <a:prstGeom prst="straightConnector1">
            <a:avLst/>
          </a:prstGeom>
          <a:noFill/>
          <a:ln cap="flat" cmpd="sng" w="88900">
            <a:solidFill>
              <a:schemeClr val="accen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295400" y="609600"/>
            <a:ext cx="9821955" cy="1256118"/>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1295400" y="1855945"/>
            <a:ext cx="9821955" cy="4351338"/>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2"/>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CA"/>
              <a:t>‹#›</a:t>
            </a:fld>
            <a:endParaRPr/>
          </a:p>
        </p:txBody>
      </p:sp>
      <p:sp>
        <p:nvSpPr>
          <p:cNvPr id="9" name="Google Shape;9;p22"/>
          <p:cNvSpPr txBox="1"/>
          <p:nvPr>
            <p:ph idx="11" type="ftr"/>
          </p:nvPr>
        </p:nvSpPr>
        <p:spPr>
          <a:xfrm rot="-5400000">
            <a:off x="-242952" y="1451496"/>
            <a:ext cx="1784352" cy="189457"/>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10" name="Google Shape;10;p22"/>
          <p:cNvCxnSpPr/>
          <p:nvPr/>
        </p:nvCxnSpPr>
        <p:spPr>
          <a:xfrm>
            <a:off x="649224" y="2667000"/>
            <a:ext cx="0" cy="3124200"/>
          </a:xfrm>
          <a:prstGeom prst="straightConnector1">
            <a:avLst/>
          </a:prstGeom>
          <a:noFill/>
          <a:ln cap="flat" cmpd="sng" w="12700">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hyperlink" Target="https://www.utimus.com/signup" TargetMode="External"/><Relationship Id="rId6" Type="http://schemas.openxmlformats.org/officeDocument/2006/relationships/image" Target="../media/image40.jp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3.png"/><Relationship Id="rId6" Type="http://schemas.openxmlformats.org/officeDocument/2006/relationships/image" Target="../media/image34.png"/><Relationship Id="rId7"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1.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0.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8.png"/><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36.png"/><Relationship Id="rId6" Type="http://schemas.openxmlformats.org/officeDocument/2006/relationships/image" Target="../media/image42.png"/><Relationship Id="rId7" Type="http://schemas.openxmlformats.org/officeDocument/2006/relationships/hyperlink" Target="https://wia-canada.org/2023/05/02/welcoming-immigrant-women-to-aerospa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40.jpg"/><Relationship Id="rId6" Type="http://schemas.openxmlformats.org/officeDocument/2006/relationships/image" Target="../media/image7.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www.facebook.com/dehavilland/videos/938375473967917" TargetMode="External"/><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DBE5">
            <a:alpha val="30588"/>
          </a:srgbClr>
        </a:solidFill>
      </p:bgPr>
    </p:bg>
    <p:spTree>
      <p:nvGrpSpPr>
        <p:cNvPr id="221" name="Shape 221"/>
        <p:cNvGrpSpPr/>
        <p:nvPr/>
      </p:nvGrpSpPr>
      <p:grpSpPr>
        <a:xfrm>
          <a:off x="0" y="0"/>
          <a:ext cx="0" cy="0"/>
          <a:chOff x="0" y="0"/>
          <a:chExt cx="0" cy="0"/>
        </a:xfrm>
      </p:grpSpPr>
      <p:sp>
        <p:nvSpPr>
          <p:cNvPr id="222" name="Google Shape;222;p1"/>
          <p:cNvSpPr txBox="1"/>
          <p:nvPr>
            <p:ph idx="1" type="subTitle"/>
          </p:nvPr>
        </p:nvSpPr>
        <p:spPr>
          <a:xfrm>
            <a:off x="2038660" y="4350888"/>
            <a:ext cx="9864876" cy="689874"/>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dk1"/>
              </a:buClr>
              <a:buSzPts val="4000"/>
              <a:buNone/>
            </a:pPr>
            <a:r>
              <a:rPr b="1" lang="en-CA" sz="4000">
                <a:latin typeface="Open Sans Light"/>
                <a:ea typeface="Open Sans Light"/>
                <a:cs typeface="Open Sans Light"/>
                <a:sym typeface="Open Sans Light"/>
              </a:rPr>
              <a:t>ORIENTATION</a:t>
            </a:r>
            <a:endParaRPr/>
          </a:p>
        </p:txBody>
      </p:sp>
      <p:sp>
        <p:nvSpPr>
          <p:cNvPr id="223" name="Google Shape;223;p1"/>
          <p:cNvSpPr txBox="1"/>
          <p:nvPr>
            <p:ph type="title"/>
          </p:nvPr>
        </p:nvSpPr>
        <p:spPr>
          <a:xfrm>
            <a:off x="2038660" y="1626925"/>
            <a:ext cx="9864876" cy="16357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4800"/>
              <a:buFont typeface="Arial"/>
              <a:buNone/>
            </a:pPr>
            <a:r>
              <a:rPr lang="en-CA" sz="4800"/>
              <a:t>WELCOMING IMMIGRANT WOMEN TO AEROSPACE</a:t>
            </a:r>
            <a:endParaRPr/>
          </a:p>
        </p:txBody>
      </p:sp>
      <p:pic>
        <p:nvPicPr>
          <p:cNvPr id="224" name="Google Shape;224;p1"/>
          <p:cNvPicPr preferRelativeResize="0"/>
          <p:nvPr/>
        </p:nvPicPr>
        <p:blipFill rotWithShape="1">
          <a:blip r:embed="rId3">
            <a:alphaModFix/>
          </a:blip>
          <a:srcRect b="0" l="0" r="0" t="0"/>
          <a:stretch/>
        </p:blipFill>
        <p:spPr>
          <a:xfrm>
            <a:off x="10008399" y="457200"/>
            <a:ext cx="1422300" cy="749525"/>
          </a:xfrm>
          <a:prstGeom prst="rect">
            <a:avLst/>
          </a:prstGeom>
          <a:noFill/>
          <a:ln>
            <a:noFill/>
          </a:ln>
        </p:spPr>
      </p:pic>
      <p:pic>
        <p:nvPicPr>
          <p:cNvPr id="225" name="Google Shape;225;p1"/>
          <p:cNvPicPr preferRelativeResize="0"/>
          <p:nvPr/>
        </p:nvPicPr>
        <p:blipFill rotWithShape="1">
          <a:blip r:embed="rId4">
            <a:alphaModFix/>
          </a:blip>
          <a:srcRect b="0" l="0" r="0" t="0"/>
          <a:stretch/>
        </p:blipFill>
        <p:spPr>
          <a:xfrm>
            <a:off x="288464" y="283564"/>
            <a:ext cx="1750196" cy="6289764"/>
          </a:xfrm>
          <a:prstGeom prst="rect">
            <a:avLst/>
          </a:prstGeom>
          <a:noFill/>
          <a:ln>
            <a:noFill/>
          </a:ln>
        </p:spPr>
      </p:pic>
      <p:sp>
        <p:nvSpPr>
          <p:cNvPr id="226" name="Google Shape;226;p1"/>
          <p:cNvSpPr/>
          <p:nvPr/>
        </p:nvSpPr>
        <p:spPr>
          <a:xfrm>
            <a:off x="5715000" y="5486400"/>
            <a:ext cx="828675" cy="342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0"/>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THE EMPLOYMENT LANDSCAPE</a:t>
            </a:r>
            <a:endParaRPr/>
          </a:p>
        </p:txBody>
      </p:sp>
      <p:sp>
        <p:nvSpPr>
          <p:cNvPr id="335" name="Google Shape;335;p10"/>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36" name="Google Shape;336;p10"/>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37" name="Google Shape;337;p10"/>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338" name="Google Shape;338;p10"/>
          <p:cNvSpPr txBox="1"/>
          <p:nvPr/>
        </p:nvSpPr>
        <p:spPr>
          <a:xfrm>
            <a:off x="1295400" y="1283120"/>
            <a:ext cx="112988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Open Sans Light"/>
                <a:ea typeface="Open Sans Light"/>
                <a:cs typeface="Open Sans Light"/>
                <a:sym typeface="Open Sans Light"/>
              </a:rPr>
              <a:t>Some of the major aerospace companies located in Ontario include: </a:t>
            </a:r>
            <a:endParaRPr b="0" i="0" sz="1400" u="none" cap="none" strike="noStrike">
              <a:solidFill>
                <a:srgbClr val="000000"/>
              </a:solidFill>
              <a:latin typeface="Arial"/>
              <a:ea typeface="Arial"/>
              <a:cs typeface="Arial"/>
              <a:sym typeface="Arial"/>
            </a:endParaRPr>
          </a:p>
        </p:txBody>
      </p:sp>
      <p:sp>
        <p:nvSpPr>
          <p:cNvPr id="339" name="Google Shape;339;p10"/>
          <p:cNvSpPr txBox="1"/>
          <p:nvPr/>
        </p:nvSpPr>
        <p:spPr>
          <a:xfrm>
            <a:off x="4209691" y="3432027"/>
            <a:ext cx="7573992"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Flying Colors  </a:t>
            </a:r>
            <a:r>
              <a:rPr b="0" i="0" lang="en-CA" sz="1400" u="none" cap="none" strike="noStrike">
                <a:solidFill>
                  <a:schemeClr val="dk1"/>
                </a:solidFill>
                <a:latin typeface="Open Sans Light"/>
                <a:ea typeface="Open Sans Light"/>
                <a:cs typeface="Open Sans Light"/>
                <a:sym typeface="Open Sans Light"/>
              </a:rPr>
              <a:t>- Located in Peterborough, Ontario, Flying Colours provides </a:t>
            </a:r>
            <a:r>
              <a:rPr b="0" i="0" lang="en-CA" sz="1400" u="none" cap="none" strike="noStrike">
                <a:solidFill>
                  <a:srgbClr val="000000"/>
                </a:solidFill>
                <a:latin typeface="Open Sans Light"/>
                <a:ea typeface="Open Sans Light"/>
                <a:cs typeface="Open Sans Light"/>
                <a:sym typeface="Open Sans Light"/>
              </a:rPr>
              <a:t>comprehensive maintenance, repair and overhaul services, completions, refurbishments, special mission modifications, avionics upgrades and installations, exterior paintwork and aircraft transaction support.</a:t>
            </a:r>
            <a:endParaRPr b="0" i="0" sz="1400" u="none" cap="none" strike="noStrike">
              <a:solidFill>
                <a:schemeClr val="dk1"/>
              </a:solidFill>
              <a:latin typeface="Open Sans Light"/>
              <a:ea typeface="Open Sans Light"/>
              <a:cs typeface="Open Sans Light"/>
              <a:sym typeface="Open Sans Light"/>
            </a:endParaRPr>
          </a:p>
        </p:txBody>
      </p:sp>
      <p:sp>
        <p:nvSpPr>
          <p:cNvPr id="340" name="Google Shape;340;p10"/>
          <p:cNvSpPr txBox="1"/>
          <p:nvPr/>
        </p:nvSpPr>
        <p:spPr>
          <a:xfrm>
            <a:off x="4236107" y="2867903"/>
            <a:ext cx="742734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Field Aviation </a:t>
            </a:r>
            <a:r>
              <a:rPr b="0" i="0" lang="en-CA" sz="1400" u="none" cap="none" strike="noStrike">
                <a:solidFill>
                  <a:schemeClr val="dk1"/>
                </a:solidFill>
                <a:latin typeface="Open Sans Light"/>
                <a:ea typeface="Open Sans Light"/>
                <a:cs typeface="Open Sans Light"/>
                <a:sym typeface="Open Sans Light"/>
              </a:rPr>
              <a:t>- design, manufacturing and delivery of specialized aircraft.</a:t>
            </a:r>
            <a:endParaRPr b="0" i="0" sz="1400" u="none" cap="none" strike="noStrike">
              <a:solidFill>
                <a:schemeClr val="dk1"/>
              </a:solidFill>
              <a:latin typeface="Open Sans Light"/>
              <a:ea typeface="Open Sans Light"/>
              <a:cs typeface="Open Sans Light"/>
              <a:sym typeface="Open Sans Light"/>
            </a:endParaRPr>
          </a:p>
        </p:txBody>
      </p:sp>
      <p:sp>
        <p:nvSpPr>
          <p:cNvPr id="341" name="Google Shape;341;p10"/>
          <p:cNvSpPr txBox="1"/>
          <p:nvPr/>
        </p:nvSpPr>
        <p:spPr>
          <a:xfrm>
            <a:off x="4236107" y="4529295"/>
            <a:ext cx="76602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Trinity Aerospace </a:t>
            </a:r>
            <a:r>
              <a:rPr b="0" i="0" lang="en-CA" sz="1400" u="none" cap="none" strike="noStrike">
                <a:solidFill>
                  <a:schemeClr val="dk1"/>
                </a:solidFill>
                <a:latin typeface="Open Sans Light"/>
                <a:ea typeface="Open Sans Light"/>
                <a:cs typeface="Open Sans Light"/>
                <a:sym typeface="Open Sans Light"/>
              </a:rPr>
              <a:t>– based in </a:t>
            </a:r>
            <a:r>
              <a:rPr b="0" i="0" lang="en-CA" sz="1400" u="none" cap="none" strike="noStrike">
                <a:solidFill>
                  <a:srgbClr val="000000"/>
                </a:solidFill>
                <a:latin typeface="Open Sans Light"/>
                <a:ea typeface="Open Sans Light"/>
                <a:cs typeface="Open Sans Light"/>
                <a:sym typeface="Open Sans Light"/>
              </a:rPr>
              <a:t>Mississauga, they provide parts development, parts manufacturing/processing and after sales support. Trinity produces sheet metal &amp; machined detail parts and assemblies</a:t>
            </a:r>
            <a:endParaRPr b="0" i="0" sz="1400" u="none" cap="none" strike="noStrike">
              <a:solidFill>
                <a:srgbClr val="000000"/>
              </a:solidFill>
              <a:latin typeface="Open Sans Light"/>
              <a:ea typeface="Open Sans Light"/>
              <a:cs typeface="Open Sans Light"/>
              <a:sym typeface="Open Sans Light"/>
            </a:endParaRPr>
          </a:p>
        </p:txBody>
      </p:sp>
      <p:sp>
        <p:nvSpPr>
          <p:cNvPr id="342" name="Google Shape;342;p10"/>
          <p:cNvSpPr txBox="1"/>
          <p:nvPr/>
        </p:nvSpPr>
        <p:spPr>
          <a:xfrm>
            <a:off x="4209691" y="1835436"/>
            <a:ext cx="783278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Airbus helicopter </a:t>
            </a:r>
            <a:r>
              <a:rPr b="0" i="0" lang="en-CA" sz="1400" u="none" cap="none" strike="noStrike">
                <a:solidFill>
                  <a:schemeClr val="dk1"/>
                </a:solidFill>
                <a:latin typeface="Open Sans Light"/>
                <a:ea typeface="Open Sans Light"/>
                <a:cs typeface="Open Sans Light"/>
                <a:sym typeface="Open Sans Light"/>
              </a:rPr>
              <a:t>- Headquartered in Fort Erie, Ontario, Airbus Helicopters Canada is a center of excellence for engineering and composite manufacturing, and is the sole-source supplier of composite parts for eight different helicopter models in the Airbus range.</a:t>
            </a:r>
            <a:endParaRPr b="0" i="0" sz="1400" u="none" cap="none" strike="noStrike">
              <a:solidFill>
                <a:schemeClr val="dk1"/>
              </a:solidFill>
              <a:latin typeface="Open Sans Light"/>
              <a:ea typeface="Open Sans Light"/>
              <a:cs typeface="Open Sans Light"/>
              <a:sym typeface="Open Sans Light"/>
            </a:endParaRPr>
          </a:p>
        </p:txBody>
      </p:sp>
      <p:sp>
        <p:nvSpPr>
          <p:cNvPr id="343" name="Google Shape;343;p10"/>
          <p:cNvSpPr txBox="1"/>
          <p:nvPr/>
        </p:nvSpPr>
        <p:spPr>
          <a:xfrm>
            <a:off x="4236107" y="5507250"/>
            <a:ext cx="7660256"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MHI Canada </a:t>
            </a:r>
            <a:r>
              <a:rPr b="0" i="0" lang="en-CA" sz="1400" u="none" cap="none" strike="noStrike">
                <a:solidFill>
                  <a:schemeClr val="dk1"/>
                </a:solidFill>
                <a:latin typeface="Open Sans Light"/>
                <a:ea typeface="Open Sans Light"/>
                <a:cs typeface="Open Sans Light"/>
                <a:sym typeface="Open Sans Light"/>
              </a:rPr>
              <a:t>– based in Mississauga, they provide Development, manufacturing, sales, and after-sales service for aircraft</a:t>
            </a:r>
            <a:endParaRPr b="0" i="0" sz="1400" u="none" cap="none" strike="noStrike">
              <a:solidFill>
                <a:schemeClr val="dk1"/>
              </a:solidFill>
              <a:latin typeface="Open Sans Light"/>
              <a:ea typeface="Open Sans Light"/>
              <a:cs typeface="Open Sans Light"/>
              <a:sym typeface="Open Sans Light"/>
            </a:endParaRPr>
          </a:p>
        </p:txBody>
      </p:sp>
      <p:pic>
        <p:nvPicPr>
          <p:cNvPr id="344" name="Google Shape;344;p10"/>
          <p:cNvPicPr preferRelativeResize="0"/>
          <p:nvPr/>
        </p:nvPicPr>
        <p:blipFill rotWithShape="1">
          <a:blip r:embed="rId4">
            <a:alphaModFix/>
          </a:blip>
          <a:srcRect b="0" l="0" r="0" t="0"/>
          <a:stretch/>
        </p:blipFill>
        <p:spPr>
          <a:xfrm>
            <a:off x="2233983" y="1891376"/>
            <a:ext cx="729829" cy="623225"/>
          </a:xfrm>
          <a:prstGeom prst="rect">
            <a:avLst/>
          </a:prstGeom>
          <a:noFill/>
          <a:ln>
            <a:noFill/>
          </a:ln>
        </p:spPr>
      </p:pic>
      <p:pic>
        <p:nvPicPr>
          <p:cNvPr id="345" name="Google Shape;345;p10"/>
          <p:cNvPicPr preferRelativeResize="0"/>
          <p:nvPr/>
        </p:nvPicPr>
        <p:blipFill rotWithShape="1">
          <a:blip r:embed="rId5">
            <a:alphaModFix/>
          </a:blip>
          <a:srcRect b="0" l="0" r="0" t="0"/>
          <a:stretch/>
        </p:blipFill>
        <p:spPr>
          <a:xfrm>
            <a:off x="1984188" y="2781152"/>
            <a:ext cx="1217390" cy="465334"/>
          </a:xfrm>
          <a:prstGeom prst="rect">
            <a:avLst/>
          </a:prstGeom>
          <a:noFill/>
          <a:ln>
            <a:noFill/>
          </a:ln>
        </p:spPr>
      </p:pic>
      <p:pic>
        <p:nvPicPr>
          <p:cNvPr id="346" name="Google Shape;346;p10"/>
          <p:cNvPicPr preferRelativeResize="0"/>
          <p:nvPr/>
        </p:nvPicPr>
        <p:blipFill rotWithShape="1">
          <a:blip r:embed="rId6">
            <a:alphaModFix/>
          </a:blip>
          <a:srcRect b="0" l="0" r="0" t="0"/>
          <a:stretch/>
        </p:blipFill>
        <p:spPr>
          <a:xfrm>
            <a:off x="1909137" y="3684351"/>
            <a:ext cx="1545195" cy="412591"/>
          </a:xfrm>
          <a:prstGeom prst="rect">
            <a:avLst/>
          </a:prstGeom>
          <a:noFill/>
          <a:ln>
            <a:noFill/>
          </a:ln>
        </p:spPr>
      </p:pic>
      <p:pic>
        <p:nvPicPr>
          <p:cNvPr id="347" name="Google Shape;347;p10"/>
          <p:cNvPicPr preferRelativeResize="0"/>
          <p:nvPr/>
        </p:nvPicPr>
        <p:blipFill rotWithShape="1">
          <a:blip r:embed="rId7">
            <a:alphaModFix/>
          </a:blip>
          <a:srcRect b="0" l="0" r="0" t="0"/>
          <a:stretch/>
        </p:blipFill>
        <p:spPr>
          <a:xfrm>
            <a:off x="1985344" y="4581696"/>
            <a:ext cx="1325940" cy="478594"/>
          </a:xfrm>
          <a:prstGeom prst="rect">
            <a:avLst/>
          </a:prstGeom>
          <a:noFill/>
          <a:ln>
            <a:noFill/>
          </a:ln>
        </p:spPr>
      </p:pic>
      <p:pic>
        <p:nvPicPr>
          <p:cNvPr id="348" name="Google Shape;348;p10"/>
          <p:cNvPicPr preferRelativeResize="0"/>
          <p:nvPr/>
        </p:nvPicPr>
        <p:blipFill rotWithShape="1">
          <a:blip r:embed="rId8">
            <a:alphaModFix/>
          </a:blip>
          <a:srcRect b="0" l="0" r="0" t="0"/>
          <a:stretch/>
        </p:blipFill>
        <p:spPr>
          <a:xfrm>
            <a:off x="1745143" y="5578065"/>
            <a:ext cx="1976916" cy="3815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1"/>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THE EMPLOYMENT LANDSCAPE</a:t>
            </a:r>
            <a:endParaRPr/>
          </a:p>
        </p:txBody>
      </p:sp>
      <p:sp>
        <p:nvSpPr>
          <p:cNvPr id="354" name="Google Shape;354;p11"/>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55" name="Google Shape;355;p11"/>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56" name="Google Shape;356;p11"/>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357" name="Google Shape;357;p11"/>
          <p:cNvSpPr txBox="1"/>
          <p:nvPr/>
        </p:nvSpPr>
        <p:spPr>
          <a:xfrm>
            <a:off x="1943089" y="2234803"/>
            <a:ext cx="4086226" cy="2446824"/>
          </a:xfrm>
          <a:prstGeom prst="rect">
            <a:avLst/>
          </a:prstGeom>
          <a:noFill/>
          <a:ln>
            <a:noFill/>
          </a:ln>
        </p:spPr>
        <p:txBody>
          <a:bodyPr anchorCtr="0" anchor="t" bIns="45700" lIns="91425" spcFirstLastPara="1" rIns="91425" wrap="square" tIns="45700">
            <a:spAutoFit/>
          </a:bodyPr>
          <a:lstStyle/>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Component Assembly</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Machine Operator</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Machine Programing</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Methods Analyst</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Quality Analyst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p:txBody>
      </p:sp>
      <p:sp>
        <p:nvSpPr>
          <p:cNvPr id="358" name="Google Shape;358;p11"/>
          <p:cNvSpPr txBox="1"/>
          <p:nvPr/>
        </p:nvSpPr>
        <p:spPr>
          <a:xfrm>
            <a:off x="5714995" y="2234803"/>
            <a:ext cx="3886616" cy="2446824"/>
          </a:xfrm>
          <a:prstGeom prst="rect">
            <a:avLst/>
          </a:prstGeom>
          <a:noFill/>
          <a:ln>
            <a:noFill/>
          </a:ln>
        </p:spPr>
        <p:txBody>
          <a:bodyPr anchorCtr="0" anchor="t" bIns="45700" lIns="91425" spcFirstLastPara="1" rIns="91425" wrap="square" tIns="45700">
            <a:spAutoFit/>
          </a:bodyPr>
          <a:lstStyle/>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Logistics Buyer</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Shipping &amp; Receiving </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Business Analyst</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Administrative Worker</a:t>
            </a:r>
            <a:endParaRPr b="0" i="0" sz="1400" u="none" cap="none" strike="noStrike">
              <a:solidFill>
                <a:srgbClr val="000000"/>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1800"/>
              <a:buFont typeface="Noto Sans Symbols"/>
              <a:buChar char="▪"/>
            </a:pPr>
            <a:r>
              <a:rPr b="0" i="0" lang="en-CA" sz="1800" u="none" cap="none" strike="noStrike">
                <a:solidFill>
                  <a:schemeClr val="dk1"/>
                </a:solidFill>
                <a:latin typeface="Open Sans Light"/>
                <a:ea typeface="Open Sans Light"/>
                <a:cs typeface="Open Sans Light"/>
                <a:sym typeface="Open Sans Light"/>
              </a:rPr>
              <a:t>Communications Assistant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p:txBody>
      </p:sp>
      <p:sp>
        <p:nvSpPr>
          <p:cNvPr id="359" name="Google Shape;359;p11"/>
          <p:cNvSpPr txBox="1"/>
          <p:nvPr/>
        </p:nvSpPr>
        <p:spPr>
          <a:xfrm>
            <a:off x="1485898" y="1476427"/>
            <a:ext cx="804862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Open Sans Light"/>
                <a:ea typeface="Open Sans Light"/>
                <a:cs typeface="Open Sans Light"/>
                <a:sym typeface="Open Sans Light"/>
              </a:rPr>
              <a:t>Potential Occupations at Aerospace Manufacturers: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p:txBody>
      </p:sp>
      <p:pic>
        <p:nvPicPr>
          <p:cNvPr id="360" name="Google Shape;360;p11"/>
          <p:cNvPicPr preferRelativeResize="0"/>
          <p:nvPr/>
        </p:nvPicPr>
        <p:blipFill rotWithShape="1">
          <a:blip r:embed="rId4">
            <a:alphaModFix/>
          </a:blip>
          <a:srcRect b="0" l="0" r="0" t="0"/>
          <a:stretch/>
        </p:blipFill>
        <p:spPr>
          <a:xfrm>
            <a:off x="10529020" y="1106516"/>
            <a:ext cx="1632177" cy="57514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2"/>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366" name="Google Shape;366;p12"/>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67" name="Google Shape;367;p12"/>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68" name="Google Shape;368;p12"/>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369" name="Google Shape;369;p12"/>
          <p:cNvSpPr txBox="1"/>
          <p:nvPr/>
        </p:nvSpPr>
        <p:spPr>
          <a:xfrm>
            <a:off x="1295400" y="1476427"/>
            <a:ext cx="10153650" cy="21852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CA" sz="1700" u="none" cap="none" strike="noStrike">
                <a:solidFill>
                  <a:schemeClr val="dk1"/>
                </a:solidFill>
                <a:latin typeface="Open Sans Light"/>
                <a:ea typeface="Open Sans Light"/>
                <a:cs typeface="Open Sans Light"/>
                <a:sym typeface="Open Sans Light"/>
              </a:rPr>
              <a:t>The Program is designed to assist those who identify as women and non-binary newcomers to </a:t>
            </a:r>
            <a:r>
              <a:rPr b="1" i="0" lang="en-CA" sz="1700" u="none" cap="none" strike="noStrike">
                <a:solidFill>
                  <a:schemeClr val="dk1"/>
                </a:solidFill>
                <a:latin typeface="Open Sans Light"/>
                <a:ea typeface="Open Sans Light"/>
                <a:cs typeface="Open Sans Light"/>
                <a:sym typeface="Open Sans Light"/>
              </a:rPr>
              <a:t>overcome unique barriers</a:t>
            </a:r>
            <a:r>
              <a:rPr b="0" i="0" lang="en-CA" sz="1700" u="none" cap="none" strike="noStrike">
                <a:solidFill>
                  <a:schemeClr val="dk1"/>
                </a:solidFill>
                <a:latin typeface="Open Sans Light"/>
                <a:ea typeface="Open Sans Light"/>
                <a:cs typeface="Open Sans Light"/>
                <a:sym typeface="Open Sans Light"/>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700"/>
              <a:buFont typeface="Arial"/>
              <a:buNone/>
            </a:pPr>
            <a:r>
              <a:rPr b="0" i="0" lang="en-CA" sz="1700" u="none" cap="none" strike="noStrike">
                <a:solidFill>
                  <a:schemeClr val="dk1"/>
                </a:solidFill>
                <a:latin typeface="Open Sans Light"/>
                <a:ea typeface="Open Sans Light"/>
                <a:cs typeface="Open Sans Light"/>
                <a:sym typeface="Open Sans Light"/>
              </a:rPr>
              <a:t>Working with local employers, the program will seek to </a:t>
            </a:r>
            <a:r>
              <a:rPr b="1" i="0" lang="en-CA" sz="1700" u="none" cap="none" strike="noStrike">
                <a:solidFill>
                  <a:schemeClr val="dk1"/>
                </a:solidFill>
                <a:latin typeface="Open Sans Light"/>
                <a:ea typeface="Open Sans Light"/>
                <a:cs typeface="Open Sans Light"/>
                <a:sym typeface="Open Sans Light"/>
              </a:rPr>
              <a:t>understand and respond to workforce gaps</a:t>
            </a:r>
            <a:r>
              <a:rPr b="0" i="0" lang="en-CA" sz="1700" u="none" cap="none" strike="noStrike">
                <a:solidFill>
                  <a:schemeClr val="dk1"/>
                </a:solidFill>
                <a:latin typeface="Open Sans Light"/>
                <a:ea typeface="Open Sans Light"/>
                <a:cs typeface="Open Sans Light"/>
                <a:sym typeface="Open Sans Light"/>
              </a:rPr>
              <a:t>, target occupations, and the skillsets required to address them.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700"/>
              <a:buFont typeface="Arial"/>
              <a:buNone/>
            </a:pPr>
            <a:r>
              <a:rPr b="0" i="0" lang="en-CA" sz="1700" u="none" cap="none" strike="noStrike">
                <a:solidFill>
                  <a:schemeClr val="dk1"/>
                </a:solidFill>
                <a:latin typeface="Open Sans Light"/>
                <a:ea typeface="Open Sans Light"/>
                <a:cs typeface="Open Sans Light"/>
                <a:sym typeface="Open Sans Light"/>
              </a:rPr>
              <a:t>There are several phases within the program leading up to training, to help </a:t>
            </a:r>
            <a:r>
              <a:rPr b="1" i="0" lang="en-CA" sz="1700" u="none" cap="none" strike="noStrike">
                <a:solidFill>
                  <a:schemeClr val="dk1"/>
                </a:solidFill>
                <a:latin typeface="Open Sans Light"/>
                <a:ea typeface="Open Sans Light"/>
                <a:cs typeface="Open Sans Light"/>
                <a:sym typeface="Open Sans Light"/>
              </a:rPr>
              <a:t>prepare and support </a:t>
            </a:r>
            <a:r>
              <a:rPr b="0" i="0" lang="en-CA" sz="1700" u="none" cap="none" strike="noStrike">
                <a:solidFill>
                  <a:schemeClr val="dk1"/>
                </a:solidFill>
                <a:latin typeface="Open Sans Light"/>
                <a:ea typeface="Open Sans Light"/>
                <a:cs typeface="Open Sans Light"/>
                <a:sym typeface="Open Sans Light"/>
              </a:rPr>
              <a:t>participants.</a:t>
            </a:r>
            <a:endParaRPr b="0" i="0" sz="1400" u="none" cap="none" strike="noStrike">
              <a:solidFill>
                <a:srgbClr val="000000"/>
              </a:solidFill>
              <a:latin typeface="Arial"/>
              <a:ea typeface="Arial"/>
              <a:cs typeface="Arial"/>
              <a:sym typeface="Arial"/>
            </a:endParaRPr>
          </a:p>
        </p:txBody>
      </p:sp>
      <p:grpSp>
        <p:nvGrpSpPr>
          <p:cNvPr id="370" name="Google Shape;370;p12"/>
          <p:cNvGrpSpPr/>
          <p:nvPr/>
        </p:nvGrpSpPr>
        <p:grpSpPr>
          <a:xfrm>
            <a:off x="770472" y="4097183"/>
            <a:ext cx="11279705" cy="612269"/>
            <a:chOff x="8472" y="786472"/>
            <a:chExt cx="11279705" cy="612269"/>
          </a:xfrm>
        </p:grpSpPr>
        <p:sp>
          <p:nvSpPr>
            <p:cNvPr id="371" name="Google Shape;371;p12"/>
            <p:cNvSpPr/>
            <p:nvPr/>
          </p:nvSpPr>
          <p:spPr>
            <a:xfrm>
              <a:off x="8472"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2"/>
            <p:cNvSpPr txBox="1"/>
            <p:nvPr/>
          </p:nvSpPr>
          <p:spPr>
            <a:xfrm>
              <a:off x="314607"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Application</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1386079"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2"/>
            <p:cNvSpPr txBox="1"/>
            <p:nvPr/>
          </p:nvSpPr>
          <p:spPr>
            <a:xfrm>
              <a:off x="1692214"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Selection</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2763685"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2"/>
            <p:cNvSpPr txBox="1"/>
            <p:nvPr/>
          </p:nvSpPr>
          <p:spPr>
            <a:xfrm>
              <a:off x="3069820"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Preparation</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4141292"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2"/>
            <p:cNvSpPr txBox="1"/>
            <p:nvPr/>
          </p:nvSpPr>
          <p:spPr>
            <a:xfrm>
              <a:off x="4447427"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Sector Orientation Workshop</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5518898" y="786472"/>
              <a:ext cx="1636458"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2"/>
            <p:cNvSpPr txBox="1"/>
            <p:nvPr/>
          </p:nvSpPr>
          <p:spPr>
            <a:xfrm>
              <a:off x="5825033" y="786472"/>
              <a:ext cx="1024189"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Employment preparation and support </a:t>
              </a:r>
              <a:endParaRPr b="1" i="0" sz="1200" u="none" cap="none" strike="noStrike">
                <a:solidFill>
                  <a:schemeClr val="dk1"/>
                </a:solidFill>
                <a:latin typeface="Open Sans Light"/>
                <a:ea typeface="Open Sans Light"/>
                <a:cs typeface="Open Sans Light"/>
                <a:sym typeface="Open Sans Light"/>
              </a:endParaRPr>
            </a:p>
          </p:txBody>
        </p:sp>
        <p:sp>
          <p:nvSpPr>
            <p:cNvPr id="381" name="Google Shape;381;p12"/>
            <p:cNvSpPr/>
            <p:nvPr/>
          </p:nvSpPr>
          <p:spPr>
            <a:xfrm>
              <a:off x="7002290"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2"/>
            <p:cNvSpPr txBox="1"/>
            <p:nvPr/>
          </p:nvSpPr>
          <p:spPr>
            <a:xfrm>
              <a:off x="7308425"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Course Selection</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8379896"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2"/>
            <p:cNvSpPr txBox="1"/>
            <p:nvPr/>
          </p:nvSpPr>
          <p:spPr>
            <a:xfrm>
              <a:off x="8686031"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Training</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9757503" y="786472"/>
              <a:ext cx="1530674" cy="612269"/>
            </a:xfrm>
            <a:prstGeom prst="chevron">
              <a:avLst>
                <a:gd fmla="val 50000" name="adj"/>
              </a:avLst>
            </a:prstGeom>
            <a:gradFill>
              <a:gsLst>
                <a:gs pos="0">
                  <a:srgbClr val="B3C3DB"/>
                </a:gs>
                <a:gs pos="50000">
                  <a:srgbClr val="A6B8D5"/>
                </a:gs>
                <a:gs pos="100000">
                  <a:srgbClr val="97AFD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2"/>
            <p:cNvSpPr txBox="1"/>
            <p:nvPr/>
          </p:nvSpPr>
          <p:spPr>
            <a:xfrm>
              <a:off x="10063638" y="786472"/>
              <a:ext cx="918405" cy="61226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chemeClr val="dk1"/>
                </a:buClr>
                <a:buSzPts val="1200"/>
                <a:buFont typeface="Open Sans Light"/>
                <a:buNone/>
              </a:pPr>
              <a:r>
                <a:rPr b="1" i="0" lang="en-CA" sz="1200" u="none" cap="none" strike="noStrike">
                  <a:solidFill>
                    <a:schemeClr val="dk1"/>
                  </a:solidFill>
                  <a:latin typeface="Open Sans Light"/>
                  <a:ea typeface="Open Sans Light"/>
                  <a:cs typeface="Open Sans Light"/>
                  <a:sym typeface="Open Sans Light"/>
                </a:rPr>
                <a:t>Placement</a:t>
              </a:r>
              <a:endParaRPr b="0" i="0" sz="1400" u="none" cap="none" strike="noStrike">
                <a:solidFill>
                  <a:srgbClr val="000000"/>
                </a:solidFill>
                <a:latin typeface="Arial"/>
                <a:ea typeface="Arial"/>
                <a:cs typeface="Arial"/>
                <a:sym typeface="Arial"/>
              </a:endParaRPr>
            </a:p>
          </p:txBody>
        </p:sp>
      </p:grpSp>
      <p:sp>
        <p:nvSpPr>
          <p:cNvPr id="387" name="Google Shape;387;p12"/>
          <p:cNvSpPr txBox="1"/>
          <p:nvPr/>
        </p:nvSpPr>
        <p:spPr>
          <a:xfrm>
            <a:off x="1295400" y="5023200"/>
            <a:ext cx="101538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CA" sz="1700" u="none" cap="none" strike="noStrike">
                <a:solidFill>
                  <a:schemeClr val="dk1"/>
                </a:solidFill>
                <a:latin typeface="Open Sans Light"/>
                <a:ea typeface="Open Sans Light"/>
                <a:cs typeface="Open Sans Light"/>
                <a:sym typeface="Open Sans Light"/>
              </a:rPr>
              <a:t>The program is designed for all activities to be virtual, however some job fairs and certain MMRI in-person activities will be available.</a:t>
            </a:r>
            <a:endParaRPr b="0" i="0" sz="17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3"/>
          <p:cNvSpPr txBox="1"/>
          <p:nvPr>
            <p:ph type="title"/>
          </p:nvPr>
        </p:nvSpPr>
        <p:spPr>
          <a:xfrm>
            <a:off x="1295400" y="657225"/>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393" name="Google Shape;393;p13"/>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94" name="Google Shape;394;p13"/>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95" name="Google Shape;395;p13"/>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396" name="Google Shape;396;p13"/>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397" name="Google Shape;397;p13"/>
          <p:cNvSpPr txBox="1"/>
          <p:nvPr/>
        </p:nvSpPr>
        <p:spPr>
          <a:xfrm>
            <a:off x="2269505" y="1483357"/>
            <a:ext cx="7051625" cy="671731"/>
          </a:xfrm>
          <a:prstGeom prst="rect">
            <a:avLst/>
          </a:prstGeom>
          <a:noFill/>
          <a:ln>
            <a:noFill/>
          </a:ln>
        </p:spPr>
        <p:txBody>
          <a:bodyPr anchorCtr="0" anchor="ctr"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Application &amp; Selection: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Ensure you fulfill eligibility criteria</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Complete your </a:t>
            </a:r>
            <a:r>
              <a:rPr b="0" i="0" lang="en-CA" sz="1600" u="sng" cap="none" strike="noStrike">
                <a:solidFill>
                  <a:schemeClr val="dk1"/>
                </a:solidFill>
                <a:latin typeface="Open Sans Light"/>
                <a:ea typeface="Open Sans Light"/>
                <a:cs typeface="Open Sans Light"/>
                <a:sym typeface="Open Sans Light"/>
                <a:hlinkClick r:id="rId5">
                  <a:extLst>
                    <a:ext uri="{A12FA001-AC4F-418D-AE19-62706E023703}">
                      <ahyp:hlinkClr val="tx"/>
                    </a:ext>
                  </a:extLst>
                </a:hlinkClick>
              </a:rPr>
              <a:t>online registration</a:t>
            </a:r>
            <a:endParaRPr b="0" i="0" sz="1600" u="none" cap="none" strike="noStrike">
              <a:solidFill>
                <a:schemeClr val="dk1"/>
              </a:solidFill>
              <a:latin typeface="Open Sans Light"/>
              <a:ea typeface="Open Sans Light"/>
              <a:cs typeface="Open Sans Light"/>
              <a:sym typeface="Open Sans Light"/>
            </a:endParaRPr>
          </a:p>
        </p:txBody>
      </p:sp>
      <p:sp>
        <p:nvSpPr>
          <p:cNvPr id="398" name="Google Shape;398;p13"/>
          <p:cNvSpPr/>
          <p:nvPr/>
        </p:nvSpPr>
        <p:spPr>
          <a:xfrm>
            <a:off x="1683474" y="1468923"/>
            <a:ext cx="406617" cy="407138"/>
          </a:xfrm>
          <a:custGeom>
            <a:rect b="b" l="l" r="r" t="t"/>
            <a:pathLst>
              <a:path extrusionOk="0" h="286978" w="286976">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900"/>
              <a:buFont typeface="Arial"/>
              <a:buNone/>
            </a:pPr>
            <a:r>
              <a:t/>
            </a:r>
            <a:endParaRPr b="0" i="0" sz="900" u="none" cap="none" strike="noStrike">
              <a:solidFill>
                <a:srgbClr val="494949"/>
              </a:solidFill>
              <a:latin typeface="Open Sans Light"/>
              <a:ea typeface="Open Sans Light"/>
              <a:cs typeface="Open Sans Light"/>
              <a:sym typeface="Open Sans Light"/>
            </a:endParaRPr>
          </a:p>
        </p:txBody>
      </p:sp>
      <p:pic>
        <p:nvPicPr>
          <p:cNvPr id="399" name="Google Shape;399;p13"/>
          <p:cNvPicPr preferRelativeResize="0"/>
          <p:nvPr/>
        </p:nvPicPr>
        <p:blipFill rotWithShape="1">
          <a:blip r:embed="rId6">
            <a:alphaModFix/>
          </a:blip>
          <a:srcRect b="0" l="0" r="0" t="0"/>
          <a:stretch/>
        </p:blipFill>
        <p:spPr>
          <a:xfrm>
            <a:off x="1425314" y="1953591"/>
            <a:ext cx="785361" cy="216540"/>
          </a:xfrm>
          <a:prstGeom prst="rect">
            <a:avLst/>
          </a:prstGeom>
          <a:noFill/>
          <a:ln>
            <a:noFill/>
          </a:ln>
        </p:spPr>
      </p:pic>
      <p:sp>
        <p:nvSpPr>
          <p:cNvPr id="400" name="Google Shape;400;p1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01" name="Google Shape;401;p13"/>
          <p:cNvPicPr preferRelativeResize="0"/>
          <p:nvPr/>
        </p:nvPicPr>
        <p:blipFill rotWithShape="1">
          <a:blip r:embed="rId7">
            <a:alphaModFix/>
          </a:blip>
          <a:srcRect b="0" l="0" r="0" t="0"/>
          <a:stretch/>
        </p:blipFill>
        <p:spPr>
          <a:xfrm>
            <a:off x="1683474" y="2334906"/>
            <a:ext cx="7305675" cy="396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4"/>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07" name="Google Shape;407;p14"/>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08" name="Google Shape;408;p14"/>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09" name="Google Shape;409;p14"/>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10" name="Google Shape;410;p14"/>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11" name="Google Shape;411;p14"/>
          <p:cNvSpPr txBox="1"/>
          <p:nvPr/>
        </p:nvSpPr>
        <p:spPr>
          <a:xfrm>
            <a:off x="2279029" y="1558509"/>
            <a:ext cx="6874495" cy="797950"/>
          </a:xfrm>
          <a:prstGeom prst="rect">
            <a:avLst/>
          </a:prstGeom>
          <a:noFill/>
          <a:ln>
            <a:noFill/>
          </a:ln>
        </p:spPr>
        <p:txBody>
          <a:bodyPr anchorCtr="0" anchor="ctr"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Preparation:  </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Onboarding instructions will be provided</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Advisors will be assigned to you to guide you through course selection</a:t>
            </a:r>
            <a:endParaRPr b="0" i="0" sz="1400" u="none" cap="none" strike="noStrike">
              <a:solidFill>
                <a:srgbClr val="000000"/>
              </a:solidFill>
              <a:latin typeface="Arial"/>
              <a:ea typeface="Arial"/>
              <a:cs typeface="Arial"/>
              <a:sym typeface="Arial"/>
            </a:endParaRPr>
          </a:p>
        </p:txBody>
      </p:sp>
      <p:pic>
        <p:nvPicPr>
          <p:cNvPr id="412" name="Google Shape;412;p14"/>
          <p:cNvPicPr preferRelativeResize="0"/>
          <p:nvPr/>
        </p:nvPicPr>
        <p:blipFill rotWithShape="1">
          <a:blip r:embed="rId5">
            <a:alphaModFix/>
          </a:blip>
          <a:srcRect b="0" l="0" r="0" t="0"/>
          <a:stretch/>
        </p:blipFill>
        <p:spPr>
          <a:xfrm>
            <a:off x="1656473" y="1599292"/>
            <a:ext cx="508064" cy="508064"/>
          </a:xfrm>
          <a:prstGeom prst="rect">
            <a:avLst/>
          </a:prstGeom>
          <a:noFill/>
          <a:ln>
            <a:noFill/>
          </a:ln>
        </p:spPr>
      </p:pic>
      <p:sp>
        <p:nvSpPr>
          <p:cNvPr id="413" name="Google Shape;413;p14"/>
          <p:cNvSpPr txBox="1"/>
          <p:nvPr/>
        </p:nvSpPr>
        <p:spPr>
          <a:xfrm>
            <a:off x="2279029" y="2765629"/>
            <a:ext cx="6569695" cy="3094651"/>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Sector Orientation Workshop (IWC):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These sessions are designed to: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Provide greater understanding of the job opportunities that are available in the industry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Review skills requirements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Increase participants’ understanding of the labour market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Introduce participants to the sector-specific job preparation that will be provided to them</a:t>
            </a:r>
            <a:endParaRPr b="0" i="0" sz="1400" u="none" cap="none" strike="noStrike">
              <a:solidFill>
                <a:srgbClr val="000000"/>
              </a:solidFill>
              <a:latin typeface="Arial"/>
              <a:ea typeface="Arial"/>
              <a:cs typeface="Arial"/>
              <a:sym typeface="Arial"/>
            </a:endParaRPr>
          </a:p>
        </p:txBody>
      </p:sp>
      <p:pic>
        <p:nvPicPr>
          <p:cNvPr id="414" name="Google Shape;414;p14"/>
          <p:cNvPicPr preferRelativeResize="0"/>
          <p:nvPr/>
        </p:nvPicPr>
        <p:blipFill rotWithShape="1">
          <a:blip r:embed="rId6">
            <a:alphaModFix/>
          </a:blip>
          <a:srcRect b="0" l="0" r="0" t="0"/>
          <a:stretch/>
        </p:blipFill>
        <p:spPr>
          <a:xfrm>
            <a:off x="1656473" y="2765629"/>
            <a:ext cx="505895" cy="451204"/>
          </a:xfrm>
          <a:prstGeom prst="rect">
            <a:avLst/>
          </a:prstGeom>
          <a:noFill/>
          <a:ln>
            <a:noFill/>
          </a:ln>
        </p:spPr>
      </p:pic>
      <p:pic>
        <p:nvPicPr>
          <p:cNvPr id="415" name="Google Shape;415;p14"/>
          <p:cNvPicPr preferRelativeResize="0"/>
          <p:nvPr/>
        </p:nvPicPr>
        <p:blipFill rotWithShape="1">
          <a:blip r:embed="rId7">
            <a:alphaModFix/>
          </a:blip>
          <a:srcRect b="0" l="0" r="0" t="0"/>
          <a:stretch/>
        </p:blipFill>
        <p:spPr>
          <a:xfrm>
            <a:off x="1219731" y="3197783"/>
            <a:ext cx="942637" cy="365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5"/>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21" name="Google Shape;421;p15"/>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22" name="Google Shape;422;p15"/>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23" name="Google Shape;423;p15"/>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24" name="Google Shape;424;p15"/>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25" name="Google Shape;425;p15"/>
          <p:cNvSpPr txBox="1"/>
          <p:nvPr/>
        </p:nvSpPr>
        <p:spPr>
          <a:xfrm>
            <a:off x="2221879" y="1670254"/>
            <a:ext cx="6569695" cy="3094651"/>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Employment Preparation and Support (IWC):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Open Sans Light"/>
                <a:ea typeface="Open Sans Light"/>
                <a:cs typeface="Open Sans Light"/>
                <a:sym typeface="Open Sans Light"/>
              </a:rPr>
              <a:t>Delivered through group sessions and one-on-one meetings with 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Open Sans Light"/>
                <a:ea typeface="Open Sans Light"/>
                <a:cs typeface="Open Sans Light"/>
                <a:sym typeface="Open Sans Light"/>
              </a:rPr>
              <a:t>Employment counsellor: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2400"/>
              <a:buFont typeface="Arial"/>
              <a:buChar char="•"/>
            </a:pPr>
            <a:r>
              <a:rPr b="0" i="0" lang="en-CA" sz="1600" u="none" cap="none" strike="noStrike">
                <a:solidFill>
                  <a:schemeClr val="dk1"/>
                </a:solidFill>
                <a:latin typeface="Open Sans Light"/>
                <a:ea typeface="Open Sans Light"/>
                <a:cs typeface="Open Sans Light"/>
                <a:sym typeface="Open Sans Light"/>
              </a:rPr>
              <a:t>Complete a Health &amp; Safety Training Certificate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CA" sz="1600" u="none" cap="none" strike="noStrike">
                <a:solidFill>
                  <a:schemeClr val="dk1"/>
                </a:solidFill>
                <a:latin typeface="Open Sans Light"/>
                <a:ea typeface="Open Sans Light"/>
                <a:cs typeface="Open Sans Light"/>
                <a:sym typeface="Open Sans Light"/>
              </a:rPr>
              <a:t>Gain understanding of the Ontario Employments Standards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CA" sz="1600" u="none" cap="none" strike="noStrike">
                <a:solidFill>
                  <a:schemeClr val="dk1"/>
                </a:solidFill>
                <a:latin typeface="Open Sans Light"/>
                <a:ea typeface="Open Sans Light"/>
                <a:cs typeface="Open Sans Light"/>
                <a:sym typeface="Open Sans Light"/>
              </a:rPr>
              <a:t>Prepare a suitable Resume and Cover Letter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CA" sz="1600" u="none" cap="none" strike="noStrike">
                <a:solidFill>
                  <a:schemeClr val="dk1"/>
                </a:solidFill>
                <a:latin typeface="Open Sans Light"/>
                <a:ea typeface="Open Sans Light"/>
                <a:cs typeface="Open Sans Light"/>
                <a:sym typeface="Open Sans Light"/>
              </a:rPr>
              <a:t>Strengthen your interview skills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CA" sz="1600" u="none" cap="none" strike="noStrike">
                <a:solidFill>
                  <a:schemeClr val="dk1"/>
                </a:solidFill>
                <a:latin typeface="Open Sans Light"/>
                <a:ea typeface="Open Sans Light"/>
                <a:cs typeface="Open Sans Light"/>
                <a:sym typeface="Open Sans Light"/>
              </a:rPr>
              <a:t>Enhance your occupational language skills</a:t>
            </a:r>
            <a:endParaRPr b="0" i="0" sz="1400" u="none" cap="none" strike="noStrike">
              <a:solidFill>
                <a:srgbClr val="000000"/>
              </a:solidFill>
              <a:latin typeface="Arial"/>
              <a:ea typeface="Arial"/>
              <a:cs typeface="Arial"/>
              <a:sym typeface="Arial"/>
            </a:endParaRPr>
          </a:p>
        </p:txBody>
      </p:sp>
      <p:pic>
        <p:nvPicPr>
          <p:cNvPr id="426" name="Google Shape;426;p15"/>
          <p:cNvPicPr preferRelativeResize="0"/>
          <p:nvPr/>
        </p:nvPicPr>
        <p:blipFill rotWithShape="1">
          <a:blip r:embed="rId5">
            <a:alphaModFix/>
          </a:blip>
          <a:srcRect b="0" l="0" r="0" t="0"/>
          <a:stretch/>
        </p:blipFill>
        <p:spPr>
          <a:xfrm>
            <a:off x="1539068" y="1622424"/>
            <a:ext cx="682811" cy="512108"/>
          </a:xfrm>
          <a:prstGeom prst="rect">
            <a:avLst/>
          </a:prstGeom>
          <a:noFill/>
          <a:ln>
            <a:noFill/>
          </a:ln>
        </p:spPr>
      </p:pic>
      <p:pic>
        <p:nvPicPr>
          <p:cNvPr id="427" name="Google Shape;427;p15"/>
          <p:cNvPicPr preferRelativeResize="0"/>
          <p:nvPr/>
        </p:nvPicPr>
        <p:blipFill rotWithShape="1">
          <a:blip r:embed="rId6">
            <a:alphaModFix/>
          </a:blip>
          <a:srcRect b="0" l="0" r="0" t="0"/>
          <a:stretch/>
        </p:blipFill>
        <p:spPr>
          <a:xfrm>
            <a:off x="1265706" y="2129810"/>
            <a:ext cx="956173" cy="3712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6"/>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33" name="Google Shape;433;p16"/>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34" name="Google Shape;434;p16"/>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35" name="Google Shape;435;p16"/>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36" name="Google Shape;436;p16"/>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37" name="Google Shape;437;p16"/>
          <p:cNvSpPr txBox="1"/>
          <p:nvPr/>
        </p:nvSpPr>
        <p:spPr>
          <a:xfrm>
            <a:off x="2279029" y="1558508"/>
            <a:ext cx="6979271" cy="4556542"/>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Placement (IWC):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Arial"/>
              <a:buNone/>
            </a:pPr>
            <a:r>
              <a:t/>
            </a:r>
            <a:endParaRPr b="1" i="0" sz="1600" u="none" cap="none" strike="noStrike">
              <a:solidFill>
                <a:schemeClr val="dk1"/>
              </a:solidFill>
              <a:latin typeface="Open Sans Light"/>
              <a:ea typeface="Open Sans Light"/>
              <a:cs typeface="Open Sans Light"/>
              <a:sym typeface="Open Sans Light"/>
            </a:endParaRPr>
          </a:p>
          <a:p>
            <a:pPr indent="0" lvl="0" marL="0" marR="0" rtl="0" algn="l">
              <a:lnSpc>
                <a:spcPct val="90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Occupation/sector-specific networking groups and events: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Virtual and in-person job fairs, networking sessions with relevant employers and associations</a:t>
            </a:r>
            <a:endParaRPr b="0" i="0" sz="1400" u="none" cap="none" strike="noStrike">
              <a:solidFill>
                <a:srgbClr val="000000"/>
              </a:solidFill>
              <a:latin typeface="Arial"/>
              <a:ea typeface="Arial"/>
              <a:cs typeface="Arial"/>
              <a:sym typeface="Arial"/>
            </a:endParaRPr>
          </a:p>
          <a:p>
            <a:pPr indent="-184150" lvl="1" marL="7429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Facilitate connection building among program participants, who will share employment experiences and needs.</a:t>
            </a:r>
            <a:endParaRPr b="0" i="0" sz="1400" u="none" cap="none" strike="noStrike">
              <a:solidFill>
                <a:srgbClr val="000000"/>
              </a:solidFill>
              <a:latin typeface="Arial"/>
              <a:ea typeface="Arial"/>
              <a:cs typeface="Arial"/>
              <a:sym typeface="Arial"/>
            </a:endParaRPr>
          </a:p>
          <a:p>
            <a:pPr indent="-184150" lvl="1" marL="7429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Support with onboarding and employment retention</a:t>
            </a:r>
            <a:endParaRPr b="0" i="0" sz="1400" u="none" cap="none" strike="noStrike">
              <a:solidFill>
                <a:srgbClr val="000000"/>
              </a:solidFill>
              <a:latin typeface="Arial"/>
              <a:ea typeface="Arial"/>
              <a:cs typeface="Arial"/>
              <a:sym typeface="Arial"/>
            </a:endParaRPr>
          </a:p>
          <a:p>
            <a:pPr indent="-184150" lvl="1" marL="7429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Support for both job seekers and employers with onboarding activities</a:t>
            </a:r>
            <a:endParaRPr b="0" i="0" sz="1400" u="none" cap="none" strike="noStrike">
              <a:solidFill>
                <a:srgbClr val="000000"/>
              </a:solidFill>
              <a:latin typeface="Arial"/>
              <a:ea typeface="Arial"/>
              <a:cs typeface="Arial"/>
              <a:sym typeface="Arial"/>
            </a:endParaRPr>
          </a:p>
          <a:p>
            <a:pPr indent="-184150" lvl="1" marL="7429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Ongoing communication with each employer and program participant to resolve any issues and respond to concerns that might impact retention</a:t>
            </a:r>
            <a:endParaRPr b="0" i="0" sz="1400" u="none" cap="none" strike="noStrike">
              <a:solidFill>
                <a:srgbClr val="000000"/>
              </a:solidFill>
              <a:latin typeface="Arial"/>
              <a:ea typeface="Arial"/>
              <a:cs typeface="Arial"/>
              <a:sym typeface="Arial"/>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p:txBody>
      </p:sp>
      <p:pic>
        <p:nvPicPr>
          <p:cNvPr descr="Handshake outline" id="438" name="Google Shape;438;p16"/>
          <p:cNvPicPr preferRelativeResize="0"/>
          <p:nvPr/>
        </p:nvPicPr>
        <p:blipFill rotWithShape="1">
          <a:blip r:embed="rId5">
            <a:alphaModFix/>
          </a:blip>
          <a:srcRect b="0" l="0" r="0" t="0"/>
          <a:stretch/>
        </p:blipFill>
        <p:spPr>
          <a:xfrm>
            <a:off x="1607922" y="1476427"/>
            <a:ext cx="455933" cy="455933"/>
          </a:xfrm>
          <a:prstGeom prst="rect">
            <a:avLst/>
          </a:prstGeom>
          <a:noFill/>
          <a:ln>
            <a:noFill/>
          </a:ln>
        </p:spPr>
      </p:pic>
      <p:pic>
        <p:nvPicPr>
          <p:cNvPr id="439" name="Google Shape;439;p16"/>
          <p:cNvPicPr preferRelativeResize="0"/>
          <p:nvPr/>
        </p:nvPicPr>
        <p:blipFill rotWithShape="1">
          <a:blip r:embed="rId6">
            <a:alphaModFix/>
          </a:blip>
          <a:srcRect b="0" l="0" r="0" t="0"/>
          <a:stretch/>
        </p:blipFill>
        <p:spPr>
          <a:xfrm>
            <a:off x="1257300" y="1843555"/>
            <a:ext cx="894834" cy="347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7"/>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45" name="Google Shape;445;p17"/>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46" name="Google Shape;446;p17"/>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47" name="Google Shape;447;p17"/>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48" name="Google Shape;448;p17"/>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49" name="Google Shape;449;p17"/>
          <p:cNvSpPr txBox="1"/>
          <p:nvPr/>
        </p:nvSpPr>
        <p:spPr>
          <a:xfrm>
            <a:off x="2279029" y="1558508"/>
            <a:ext cx="6979271" cy="4556542"/>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Training (TSL):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Open Sans Light"/>
              <a:buNone/>
            </a:pPr>
            <a:r>
              <a:rPr b="0" i="0" lang="en-CA" sz="1600" u="none" cap="none" strike="noStrike">
                <a:solidFill>
                  <a:schemeClr val="dk1"/>
                </a:solidFill>
                <a:latin typeface="Open Sans Light"/>
                <a:ea typeface="Open Sans Light"/>
                <a:cs typeface="Open Sans Light"/>
                <a:sym typeface="Open Sans Light"/>
              </a:rPr>
              <a:t>Two sessions focusing on the following:</a:t>
            </a:r>
            <a:endParaRPr b="0" i="0" sz="1400" u="none" cap="none" strike="noStrike">
              <a:solidFill>
                <a:srgbClr val="000000"/>
              </a:solidFill>
              <a:latin typeface="Arial"/>
              <a:ea typeface="Arial"/>
              <a:cs typeface="Arial"/>
              <a:sym typeface="Arial"/>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342900" lvl="0" marL="342900" marR="0" rtl="0" algn="l">
              <a:lnSpc>
                <a:spcPct val="90000"/>
              </a:lnSpc>
              <a:spcBef>
                <a:spcPts val="0"/>
              </a:spcBef>
              <a:spcAft>
                <a:spcPts val="0"/>
              </a:spcAft>
              <a:buClr>
                <a:schemeClr val="dk1"/>
              </a:buClr>
              <a:buSzPts val="1600"/>
              <a:buFont typeface="Arial"/>
              <a:buAutoNum type="arabicPeriod"/>
            </a:pPr>
            <a:r>
              <a:rPr b="0" i="0" lang="en-CA" sz="1600" u="none" cap="none" strike="noStrike">
                <a:solidFill>
                  <a:schemeClr val="dk1"/>
                </a:solidFill>
                <a:latin typeface="Open Sans Light"/>
                <a:ea typeface="Open Sans Light"/>
                <a:cs typeface="Open Sans Light"/>
                <a:sym typeface="Open Sans Light"/>
              </a:rPr>
              <a:t>Introduction to Aerospace</a:t>
            </a:r>
            <a:endParaRPr b="0" i="0" sz="14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To engage, enable and orient newcomers to Canada with an overview of the functional, operational, structural, and regulatory attributes inherent to the Aerospace Manufacturing Industry.</a:t>
            </a:r>
            <a:endParaRPr b="0" i="0" sz="1400" u="none" cap="none" strike="noStrike">
              <a:solidFill>
                <a:srgbClr val="000000"/>
              </a:solidFill>
              <a:latin typeface="Arial"/>
              <a:ea typeface="Arial"/>
              <a:cs typeface="Arial"/>
              <a:sym typeface="Arial"/>
            </a:endParaRPr>
          </a:p>
          <a:p>
            <a:pPr indent="-342900" lvl="1" marL="800100" marR="0" rtl="0" algn="l">
              <a:lnSpc>
                <a:spcPct val="107000"/>
              </a:lnSpc>
              <a:spcBef>
                <a:spcPts val="0"/>
              </a:spcBef>
              <a:spcAft>
                <a:spcPts val="0"/>
              </a:spcAft>
              <a:buClr>
                <a:schemeClr val="dk1"/>
              </a:buClr>
              <a:buSzPts val="1600"/>
              <a:buFont typeface="Noto Sans Symbols"/>
              <a:buChar char="∙"/>
            </a:pPr>
            <a:r>
              <a:rPr b="0" i="0" lang="en-CA" sz="1600" u="none" cap="none" strike="noStrike">
                <a:solidFill>
                  <a:schemeClr val="dk1"/>
                </a:solidFill>
                <a:latin typeface="Open Sans Light"/>
                <a:ea typeface="Open Sans Light"/>
                <a:cs typeface="Open Sans Light"/>
                <a:sym typeface="Open Sans Light"/>
              </a:rPr>
              <a:t>Participants will also gain insight from industry leaders on integration best practices and sought-after skills and behaviors to best enable entry into the sector.</a:t>
            </a:r>
            <a:endParaRPr b="0" i="0" sz="1600" u="none" cap="none" strike="noStrike">
              <a:solidFill>
                <a:schemeClr val="dk1"/>
              </a:solidFill>
              <a:latin typeface="Open Sans Light"/>
              <a:ea typeface="Open Sans Light"/>
              <a:cs typeface="Open Sans Light"/>
              <a:sym typeface="Open Sans Light"/>
            </a:endParaRPr>
          </a:p>
          <a:p>
            <a:pPr indent="-241300" lvl="1" marL="800100" marR="0" rtl="0" algn="l">
              <a:lnSpc>
                <a:spcPct val="107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1600"/>
              <a:buFont typeface="Open Sans"/>
              <a:buAutoNum type="arabicPeriod"/>
            </a:pPr>
            <a:r>
              <a:rPr b="0" i="0" lang="en-CA" sz="1600" u="none" cap="none" strike="noStrike">
                <a:solidFill>
                  <a:schemeClr val="dk1"/>
                </a:solidFill>
                <a:latin typeface="Open Sans Light"/>
                <a:ea typeface="Open Sans Light"/>
                <a:cs typeface="Open Sans Light"/>
                <a:sym typeface="Open Sans Light"/>
              </a:rPr>
              <a:t>Workforce Virtual Mentorship Event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Utilizing a group-based approach, each participant to interact with six senior industry leaders, leveraging the skill-gap analysis to share first–hand strategies, best practices and lessons learned to better enable entry into the industry sector.</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p:txBody>
      </p:sp>
      <p:pic>
        <p:nvPicPr>
          <p:cNvPr id="450" name="Google Shape;450;p17"/>
          <p:cNvPicPr preferRelativeResize="0"/>
          <p:nvPr/>
        </p:nvPicPr>
        <p:blipFill rotWithShape="1">
          <a:blip r:embed="rId5">
            <a:alphaModFix/>
          </a:blip>
          <a:srcRect b="0" l="0" r="0" t="0"/>
          <a:stretch/>
        </p:blipFill>
        <p:spPr>
          <a:xfrm>
            <a:off x="1560669" y="1558508"/>
            <a:ext cx="529700" cy="342432"/>
          </a:xfrm>
          <a:prstGeom prst="rect">
            <a:avLst/>
          </a:prstGeom>
          <a:noFill/>
          <a:ln>
            <a:noFill/>
          </a:ln>
        </p:spPr>
      </p:pic>
      <p:pic>
        <p:nvPicPr>
          <p:cNvPr id="451" name="Google Shape;451;p17"/>
          <p:cNvPicPr preferRelativeResize="0"/>
          <p:nvPr/>
        </p:nvPicPr>
        <p:blipFill rotWithShape="1">
          <a:blip r:embed="rId6">
            <a:alphaModFix/>
          </a:blip>
          <a:srcRect b="0" l="0" r="0" t="0"/>
          <a:stretch/>
        </p:blipFill>
        <p:spPr>
          <a:xfrm>
            <a:off x="1378252" y="1971050"/>
            <a:ext cx="829767" cy="3134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8"/>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57" name="Google Shape;457;p18"/>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58" name="Google Shape;458;p18"/>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59" name="Google Shape;459;p18"/>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60" name="Google Shape;460;p18"/>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61" name="Google Shape;461;p18"/>
          <p:cNvSpPr txBox="1"/>
          <p:nvPr/>
        </p:nvSpPr>
        <p:spPr>
          <a:xfrm>
            <a:off x="2279029" y="1558508"/>
            <a:ext cx="7198346" cy="4689892"/>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Course Selection (MMRI):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MMRI offers courses on a variety of different topics, broadly separated into different areas:</a:t>
            </a:r>
            <a:endParaRPr b="0" i="0" sz="16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Courses are designed to develop occupation skills and are applicable to Aerospace Manufacturing, Logistics, Distribution &amp; Technology.</a:t>
            </a:r>
            <a:endParaRPr b="0" i="0" sz="1400" u="none" cap="none" strike="noStrike">
              <a:solidFill>
                <a:srgbClr val="000000"/>
              </a:solidFill>
              <a:latin typeface="Arial"/>
              <a:ea typeface="Arial"/>
              <a:cs typeface="Arial"/>
              <a:sym typeface="Arial"/>
            </a:endParaRPr>
          </a:p>
          <a:p>
            <a:pPr indent="-196850" lvl="0" marL="28575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Each participant is required to take a minimum of three courses from their chosen focus area, along with three other “elective” courses that can from any of the training areas offered.</a:t>
            </a:r>
            <a:endParaRPr b="0" i="0" sz="1400" u="none" cap="none" strike="noStrike">
              <a:solidFill>
                <a:srgbClr val="000000"/>
              </a:solidFill>
              <a:latin typeface="Arial"/>
              <a:ea typeface="Arial"/>
              <a:cs typeface="Arial"/>
              <a:sym typeface="Arial"/>
            </a:endParaRPr>
          </a:p>
          <a:p>
            <a:pPr indent="-196850" lvl="0" marL="28575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Before beginning the program, participants will be referred to an advisor who they can speak to about their current knowledge, experience, and goals to help determine which stream and courses will be the best fit for you. </a:t>
            </a:r>
            <a:endParaRPr b="0" i="0" sz="1600" u="none" cap="none" strike="noStrike">
              <a:solidFill>
                <a:schemeClr val="dk1"/>
              </a:solidFill>
              <a:latin typeface="Open Sans Light"/>
              <a:ea typeface="Open Sans Light"/>
              <a:cs typeface="Open Sans Light"/>
              <a:sym typeface="Open Sans Light"/>
            </a:endParaRPr>
          </a:p>
        </p:txBody>
      </p:sp>
      <p:pic>
        <p:nvPicPr>
          <p:cNvPr id="462" name="Google Shape;462;p18"/>
          <p:cNvPicPr preferRelativeResize="0"/>
          <p:nvPr/>
        </p:nvPicPr>
        <p:blipFill rotWithShape="1">
          <a:blip r:embed="rId5">
            <a:alphaModFix/>
          </a:blip>
          <a:srcRect b="0" l="0" r="0" t="0"/>
          <a:stretch/>
        </p:blipFill>
        <p:spPr>
          <a:xfrm>
            <a:off x="1657347" y="1655457"/>
            <a:ext cx="464552" cy="468854"/>
          </a:xfrm>
          <a:prstGeom prst="rect">
            <a:avLst/>
          </a:prstGeom>
          <a:noFill/>
          <a:ln>
            <a:noFill/>
          </a:ln>
        </p:spPr>
      </p:pic>
      <p:sp>
        <p:nvSpPr>
          <p:cNvPr id="463" name="Google Shape;463;p18"/>
          <p:cNvSpPr txBox="1"/>
          <p:nvPr/>
        </p:nvSpPr>
        <p:spPr>
          <a:xfrm>
            <a:off x="5704224" y="2380078"/>
            <a:ext cx="2693429" cy="1008259"/>
          </a:xfrm>
          <a:prstGeom prst="rect">
            <a:avLst/>
          </a:prstGeom>
          <a:noFill/>
          <a:ln>
            <a:noFill/>
          </a:ln>
        </p:spPr>
        <p:txBody>
          <a:bodyPr anchorCtr="0" anchor="t" bIns="34275" lIns="34275" spcFirstLastPara="1" rIns="34275" wrap="square" tIns="34275">
            <a:noAutofit/>
          </a:bodyPr>
          <a:lstStyle/>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Surface Engineering</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Programming</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Industry 4.0</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Management</a:t>
            </a:r>
            <a:endParaRPr b="0" i="0" sz="1100" u="none" cap="none" strike="noStrike">
              <a:solidFill>
                <a:schemeClr val="dk1"/>
              </a:solidFill>
              <a:latin typeface="Open Sans Light"/>
              <a:ea typeface="Open Sans Light"/>
              <a:cs typeface="Open Sans Light"/>
              <a:sym typeface="Open Sans Light"/>
            </a:endParaRPr>
          </a:p>
        </p:txBody>
      </p:sp>
      <p:sp>
        <p:nvSpPr>
          <p:cNvPr id="464" name="Google Shape;464;p18"/>
          <p:cNvSpPr txBox="1"/>
          <p:nvPr/>
        </p:nvSpPr>
        <p:spPr>
          <a:xfrm>
            <a:off x="2337169" y="2380078"/>
            <a:ext cx="3209925" cy="1048922"/>
          </a:xfrm>
          <a:prstGeom prst="rect">
            <a:avLst/>
          </a:prstGeom>
          <a:noFill/>
          <a:ln>
            <a:noFill/>
          </a:ln>
        </p:spPr>
        <p:txBody>
          <a:bodyPr anchorCtr="0" anchor="t" bIns="34275" lIns="34275" spcFirstLastPara="1" rIns="34275" wrap="square" tIns="34275">
            <a:noAutofit/>
          </a:bodyPr>
          <a:lstStyle/>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Materials Engineering</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Manufacturing Processes</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Machining</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Design and Modelling</a:t>
            </a:r>
            <a:endParaRPr b="0" i="0" sz="1400" u="none" cap="none" strike="noStrike">
              <a:solidFill>
                <a:srgbClr val="000000"/>
              </a:solidFill>
              <a:latin typeface="Arial"/>
              <a:ea typeface="Arial"/>
              <a:cs typeface="Arial"/>
              <a:sym typeface="Arial"/>
            </a:endParaRPr>
          </a:p>
          <a:p>
            <a:pPr indent="-215900" lvl="0" marL="285750" marR="0" rtl="0" algn="l">
              <a:lnSpc>
                <a:spcPct val="9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p:txBody>
      </p:sp>
      <p:pic>
        <p:nvPicPr>
          <p:cNvPr id="465" name="Google Shape;465;p18"/>
          <p:cNvPicPr preferRelativeResize="0"/>
          <p:nvPr/>
        </p:nvPicPr>
        <p:blipFill rotWithShape="1">
          <a:blip r:embed="rId6">
            <a:alphaModFix/>
          </a:blip>
          <a:srcRect b="0" l="0" r="0" t="0"/>
          <a:stretch/>
        </p:blipFill>
        <p:spPr>
          <a:xfrm>
            <a:off x="1560953" y="2209631"/>
            <a:ext cx="639511" cy="609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9"/>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ABOUT THE PROGRAM</a:t>
            </a:r>
            <a:endParaRPr/>
          </a:p>
        </p:txBody>
      </p:sp>
      <p:sp>
        <p:nvSpPr>
          <p:cNvPr id="471" name="Google Shape;471;p19"/>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72" name="Google Shape;472;p19"/>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73" name="Google Shape;473;p19"/>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pic>
        <p:nvPicPr>
          <p:cNvPr id="474" name="Google Shape;474;p19"/>
          <p:cNvPicPr preferRelativeResize="0"/>
          <p:nvPr/>
        </p:nvPicPr>
        <p:blipFill rotWithShape="1">
          <a:blip r:embed="rId4">
            <a:alphaModFix/>
          </a:blip>
          <a:srcRect b="0" l="0" r="0" t="0"/>
          <a:stretch/>
        </p:blipFill>
        <p:spPr>
          <a:xfrm>
            <a:off x="10165321" y="1314651"/>
            <a:ext cx="1656080" cy="5355626"/>
          </a:xfrm>
          <a:prstGeom prst="rect">
            <a:avLst/>
          </a:prstGeom>
          <a:noFill/>
          <a:ln>
            <a:noFill/>
          </a:ln>
        </p:spPr>
      </p:pic>
      <p:sp>
        <p:nvSpPr>
          <p:cNvPr id="475" name="Google Shape;475;p19"/>
          <p:cNvSpPr txBox="1"/>
          <p:nvPr/>
        </p:nvSpPr>
        <p:spPr>
          <a:xfrm>
            <a:off x="2279029" y="1558508"/>
            <a:ext cx="7445996" cy="3461167"/>
          </a:xfrm>
          <a:prstGeom prst="rect">
            <a:avLst/>
          </a:prstGeom>
          <a:noFill/>
          <a:ln>
            <a:noFill/>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2200"/>
              <a:buFont typeface="Open Sans Light"/>
              <a:buNone/>
            </a:pPr>
            <a:r>
              <a:rPr b="1" i="0" lang="en-CA" sz="2200" u="none" cap="none" strike="noStrike">
                <a:solidFill>
                  <a:schemeClr val="dk1"/>
                </a:solidFill>
                <a:latin typeface="Open Sans Light"/>
                <a:ea typeface="Open Sans Light"/>
                <a:cs typeface="Open Sans Light"/>
                <a:sym typeface="Open Sans Light"/>
              </a:rPr>
              <a:t>Training (MMRI):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Arial"/>
              <a:buNone/>
            </a:pPr>
            <a:r>
              <a:t/>
            </a:r>
            <a:endParaRPr b="1" i="0" sz="16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Participants in this program will have a six week period to complete their courses, at a pace of one week per course.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Courses are delivered in asynchronous online format.</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0"/>
              </a:spcBef>
              <a:spcAft>
                <a:spcPts val="0"/>
              </a:spcAft>
              <a:buClr>
                <a:schemeClr val="dk1"/>
              </a:buClr>
              <a:buSzPts val="1600"/>
              <a:buFont typeface="Courier New"/>
              <a:buChar char="o"/>
            </a:pPr>
            <a:r>
              <a:rPr b="0" i="0" lang="en-CA" sz="1600" u="none" cap="none" strike="noStrike">
                <a:solidFill>
                  <a:schemeClr val="dk1"/>
                </a:solidFill>
                <a:latin typeface="Open Sans Light"/>
                <a:ea typeface="Open Sans Light"/>
                <a:cs typeface="Open Sans Light"/>
                <a:sym typeface="Open Sans Light"/>
              </a:rPr>
              <a:t>During this time, a few live sessions with instructors who created the courses will be offered as an opportunity to go further into the material, apply it in practice, and interact with the instructors.</a:t>
            </a:r>
            <a:endParaRPr b="0" i="0" sz="1600" u="none" cap="none" strike="noStrike">
              <a:solidFill>
                <a:schemeClr val="dk1"/>
              </a:solidFill>
              <a:latin typeface="Open Sans Light"/>
              <a:ea typeface="Open Sans Light"/>
              <a:cs typeface="Open Sans Light"/>
              <a:sym typeface="Open Sans Light"/>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600"/>
              <a:buFont typeface="Arial"/>
              <a:buChar char="•"/>
            </a:pPr>
            <a:r>
              <a:rPr b="0" i="0" lang="en-CA" sz="1600" u="none" cap="none" strike="noStrike">
                <a:solidFill>
                  <a:schemeClr val="dk1"/>
                </a:solidFill>
                <a:latin typeface="Open Sans Light"/>
                <a:ea typeface="Open Sans Light"/>
                <a:cs typeface="Open Sans Light"/>
                <a:sym typeface="Open Sans Light"/>
              </a:rPr>
              <a:t>Testing is conducted at the end of each training course.</a:t>
            </a:r>
            <a:endParaRPr b="0" i="0" sz="1400" u="none" cap="none" strike="noStrike">
              <a:solidFill>
                <a:srgbClr val="000000"/>
              </a:solidFill>
              <a:latin typeface="Arial"/>
              <a:ea typeface="Arial"/>
              <a:cs typeface="Arial"/>
              <a:sym typeface="Arial"/>
            </a:endParaRPr>
          </a:p>
          <a:p>
            <a:pPr indent="-184150" lvl="0" marL="28575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p:txBody>
      </p:sp>
      <p:pic>
        <p:nvPicPr>
          <p:cNvPr id="476" name="Google Shape;476;p19"/>
          <p:cNvPicPr preferRelativeResize="0"/>
          <p:nvPr/>
        </p:nvPicPr>
        <p:blipFill rotWithShape="1">
          <a:blip r:embed="rId5">
            <a:alphaModFix/>
          </a:blip>
          <a:srcRect b="0" l="0" r="0" t="0"/>
          <a:stretch/>
        </p:blipFill>
        <p:spPr>
          <a:xfrm>
            <a:off x="1560669" y="1558508"/>
            <a:ext cx="529700" cy="342432"/>
          </a:xfrm>
          <a:prstGeom prst="rect">
            <a:avLst/>
          </a:prstGeom>
          <a:noFill/>
          <a:ln>
            <a:noFill/>
          </a:ln>
        </p:spPr>
      </p:pic>
      <p:pic>
        <p:nvPicPr>
          <p:cNvPr id="477" name="Google Shape;477;p19"/>
          <p:cNvPicPr preferRelativeResize="0"/>
          <p:nvPr/>
        </p:nvPicPr>
        <p:blipFill rotWithShape="1">
          <a:blip r:embed="rId6">
            <a:alphaModFix/>
          </a:blip>
          <a:srcRect b="0" l="0" r="0" t="0"/>
          <a:stretch/>
        </p:blipFill>
        <p:spPr>
          <a:xfrm>
            <a:off x="1517026" y="1936541"/>
            <a:ext cx="643414" cy="613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AGENDA</a:t>
            </a:r>
            <a:endParaRPr/>
          </a:p>
        </p:txBody>
      </p:sp>
      <p:sp>
        <p:nvSpPr>
          <p:cNvPr id="232" name="Google Shape;232;p2"/>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233" name="Google Shape;233;p2"/>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34" name="Google Shape;234;p2"/>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235" name="Google Shape;235;p2"/>
          <p:cNvSpPr txBox="1"/>
          <p:nvPr/>
        </p:nvSpPr>
        <p:spPr>
          <a:xfrm>
            <a:off x="1787106" y="1294083"/>
            <a:ext cx="8617800" cy="46781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Welcome</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Our Partners</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Objectives of the session</a:t>
            </a:r>
            <a:endParaRPr b="0" i="0" sz="2400" u="none" cap="none" strike="noStrike">
              <a:solidFill>
                <a:schemeClr val="dk1"/>
              </a:solidFill>
              <a:latin typeface="Open Sans Light"/>
              <a:ea typeface="Open Sans Light"/>
              <a:cs typeface="Open Sans Light"/>
              <a:sym typeface="Open Sans Light"/>
            </a:endParaRPr>
          </a:p>
          <a:p>
            <a:pPr indent="-158750" lvl="0" marL="6858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Aerospace in Ontario</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Employment Landscape</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About the Program</a:t>
            </a:r>
            <a:endParaRPr b="0" i="0" sz="14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Tips for Success</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Open Sans Light"/>
              <a:ea typeface="Open Sans Light"/>
              <a:cs typeface="Open Sans Light"/>
              <a:sym typeface="Open Sans Light"/>
            </a:endParaRPr>
          </a:p>
          <a:p>
            <a:pPr indent="-342900" lvl="0" marL="342900" marR="0" rtl="0" algn="l">
              <a:lnSpc>
                <a:spcPct val="100000"/>
              </a:lnSpc>
              <a:spcBef>
                <a:spcPts val="0"/>
              </a:spcBef>
              <a:spcAft>
                <a:spcPts val="0"/>
              </a:spcAft>
              <a:buClr>
                <a:schemeClr val="dk1"/>
              </a:buClr>
              <a:buSzPts val="2400"/>
              <a:buFont typeface="Arial"/>
              <a:buAutoNum type="arabicPeriod"/>
            </a:pPr>
            <a:r>
              <a:rPr b="0" i="0" lang="en-CA" sz="2400" u="none" cap="none" strike="noStrike">
                <a:solidFill>
                  <a:schemeClr val="dk1"/>
                </a:solidFill>
                <a:latin typeface="Open Sans Light"/>
                <a:ea typeface="Open Sans Light"/>
                <a:cs typeface="Open Sans Light"/>
                <a:sym typeface="Open Sans Light"/>
              </a:rPr>
              <a:t>Q &amp; A</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0"/>
          <p:cNvSpPr/>
          <p:nvPr/>
        </p:nvSpPr>
        <p:spPr>
          <a:xfrm>
            <a:off x="1343475" y="1575075"/>
            <a:ext cx="9182100" cy="195810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20"/>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NEXT STEPS</a:t>
            </a:r>
            <a:endParaRPr/>
          </a:p>
        </p:txBody>
      </p:sp>
      <p:sp>
        <p:nvSpPr>
          <p:cNvPr id="484" name="Google Shape;484;p20"/>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485" name="Google Shape;485;p20"/>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486" name="Google Shape;486;p20"/>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487" name="Google Shape;487;p20"/>
          <p:cNvSpPr txBox="1"/>
          <p:nvPr/>
        </p:nvSpPr>
        <p:spPr>
          <a:xfrm>
            <a:off x="1471100" y="1741649"/>
            <a:ext cx="8522400" cy="1784400"/>
          </a:xfrm>
          <a:prstGeom prst="rect">
            <a:avLst/>
          </a:prstGeom>
          <a:solidFill>
            <a:schemeClr val="lt1"/>
          </a:solidFill>
          <a:ln>
            <a:noFill/>
          </a:ln>
        </p:spPr>
        <p:txBody>
          <a:bodyPr anchorCtr="0" anchor="t" bIns="34275" lIns="34275" spcFirstLastPara="1" rIns="34275" wrap="square" tIns="34275">
            <a:noAutofit/>
          </a:bodyPr>
          <a:lstStyle/>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A UTIMUS advisor will contact you to confirm your interest.</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800"/>
              <a:buFont typeface="Open Sans"/>
              <a:buChar char="•"/>
            </a:pPr>
            <a:r>
              <a:rPr b="0" i="0" lang="en-CA" sz="1800" u="none" cap="none" strike="noStrike">
                <a:solidFill>
                  <a:schemeClr val="dk1"/>
                </a:solidFill>
                <a:latin typeface="Open Sans Light"/>
                <a:ea typeface="Open Sans Light"/>
                <a:cs typeface="Open Sans Light"/>
                <a:sym typeface="Open Sans Light"/>
              </a:rPr>
              <a:t>A UTIMUS advisor will help complete a form on your behalf to validate eligibility.</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lnSpc>
                <a:spcPct val="90000"/>
              </a:lnSpc>
              <a:spcBef>
                <a:spcPts val="0"/>
              </a:spcBef>
              <a:spcAft>
                <a:spcPts val="0"/>
              </a:spcAft>
              <a:buClr>
                <a:schemeClr val="dk1"/>
              </a:buClr>
              <a:buSzPts val="1800"/>
              <a:buFont typeface="Open Sans"/>
              <a:buChar char="•"/>
            </a:pPr>
            <a:r>
              <a:rPr b="0" i="0" lang="en-CA" sz="1800" u="none" cap="none" strike="noStrike">
                <a:solidFill>
                  <a:schemeClr val="dk1"/>
                </a:solidFill>
                <a:latin typeface="Open Sans Light"/>
                <a:ea typeface="Open Sans Light"/>
                <a:cs typeface="Open Sans Light"/>
                <a:sym typeface="Open Sans Light"/>
              </a:rPr>
              <a:t>If accepted, you will receive an email confirming acceptance to the program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You will receive an Onboarding Information Pack via email</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Review the Onboarding material in detail – take note of important dates and links </a:t>
            </a:r>
            <a:endParaRPr b="0" i="0" sz="1400" u="none" cap="none" strike="noStrike">
              <a:solidFill>
                <a:srgbClr val="000000"/>
              </a:solidFill>
              <a:latin typeface="Arial"/>
              <a:ea typeface="Arial"/>
              <a:cs typeface="Arial"/>
              <a:sym typeface="Arial"/>
            </a:endParaRPr>
          </a:p>
        </p:txBody>
      </p:sp>
      <p:sp>
        <p:nvSpPr>
          <p:cNvPr id="488" name="Google Shape;488;p20"/>
          <p:cNvSpPr txBox="1"/>
          <p:nvPr/>
        </p:nvSpPr>
        <p:spPr>
          <a:xfrm>
            <a:off x="1772110" y="1346475"/>
            <a:ext cx="2008500" cy="387000"/>
          </a:xfrm>
          <a:prstGeom prst="rect">
            <a:avLst/>
          </a:prstGeom>
          <a:solidFill>
            <a:schemeClr val="lt1"/>
          </a:solidFill>
          <a:ln>
            <a:noFill/>
          </a:ln>
        </p:spPr>
        <p:txBody>
          <a:bodyPr anchorCtr="0" anchor="t" bIns="34275" lIns="34275" spcFirstLastPara="1" rIns="34275" wrap="square" tIns="34275">
            <a:noAutofit/>
          </a:bodyPr>
          <a:lstStyle/>
          <a:p>
            <a:pPr indent="0" lvl="0" marL="0" marR="0" rtl="0" algn="ctr">
              <a:lnSpc>
                <a:spcPct val="90000"/>
              </a:lnSpc>
              <a:spcBef>
                <a:spcPts val="0"/>
              </a:spcBef>
              <a:spcAft>
                <a:spcPts val="0"/>
              </a:spcAft>
              <a:buClr>
                <a:schemeClr val="dk1"/>
              </a:buClr>
              <a:buSzPts val="2000"/>
              <a:buFont typeface="Open Sans Light"/>
              <a:buNone/>
            </a:pPr>
            <a:r>
              <a:rPr b="1" i="0" lang="en-CA" sz="2000" u="none" cap="none" strike="noStrike">
                <a:solidFill>
                  <a:schemeClr val="dk1"/>
                </a:solidFill>
                <a:latin typeface="Open Sans Light"/>
                <a:ea typeface="Open Sans Light"/>
                <a:cs typeface="Open Sans Light"/>
                <a:sym typeface="Open Sans Light"/>
              </a:rPr>
              <a:t>What’s Next?</a:t>
            </a:r>
            <a:endParaRPr b="0" i="0" sz="2000" u="none" cap="none" strike="noStrike">
              <a:solidFill>
                <a:schemeClr val="dk1"/>
              </a:solidFill>
              <a:latin typeface="Open Sans Light"/>
              <a:ea typeface="Open Sans Light"/>
              <a:cs typeface="Open Sans Light"/>
              <a:sym typeface="Open Sans Light"/>
            </a:endParaRPr>
          </a:p>
        </p:txBody>
      </p:sp>
      <p:sp>
        <p:nvSpPr>
          <p:cNvPr id="489" name="Google Shape;489;p20"/>
          <p:cNvSpPr/>
          <p:nvPr/>
        </p:nvSpPr>
        <p:spPr>
          <a:xfrm>
            <a:off x="1328125" y="3946125"/>
            <a:ext cx="9182100" cy="189750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90" name="Google Shape;490;p20"/>
          <p:cNvPicPr preferRelativeResize="0"/>
          <p:nvPr/>
        </p:nvPicPr>
        <p:blipFill rotWithShape="1">
          <a:blip r:embed="rId4">
            <a:alphaModFix/>
          </a:blip>
          <a:srcRect b="0" l="0" r="0" t="0"/>
          <a:stretch/>
        </p:blipFill>
        <p:spPr>
          <a:xfrm>
            <a:off x="1471108" y="3689313"/>
            <a:ext cx="545641" cy="523640"/>
          </a:xfrm>
          <a:prstGeom prst="rect">
            <a:avLst/>
          </a:prstGeom>
          <a:noFill/>
          <a:ln>
            <a:noFill/>
          </a:ln>
        </p:spPr>
      </p:pic>
      <p:sp>
        <p:nvSpPr>
          <p:cNvPr id="491" name="Google Shape;491;p20"/>
          <p:cNvSpPr txBox="1"/>
          <p:nvPr/>
        </p:nvSpPr>
        <p:spPr>
          <a:xfrm>
            <a:off x="1515753" y="4187631"/>
            <a:ext cx="7626300" cy="1581000"/>
          </a:xfrm>
          <a:prstGeom prst="rect">
            <a:avLst/>
          </a:prstGeom>
          <a:solidFill>
            <a:schemeClr val="lt1"/>
          </a:solidFill>
          <a:ln>
            <a:noFill/>
          </a:ln>
        </p:spPr>
        <p:txBody>
          <a:bodyPr anchorCtr="0" anchor="t" bIns="34275" lIns="34275" spcFirstLastPara="1" rIns="34275" wrap="square" tIns="34275">
            <a:noAutofit/>
          </a:bodyPr>
          <a:lstStyle/>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Commit to the Program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Do the work</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Ask questions</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Don’t be shy to ask for help</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Use your Advisors</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Research the industry to find the opportunities that will suit you best</a:t>
            </a:r>
            <a:endParaRPr b="0" i="0" sz="1800" u="none" cap="none" strike="noStrike">
              <a:solidFill>
                <a:schemeClr val="dk1"/>
              </a:solidFill>
              <a:latin typeface="Open Sans Light"/>
              <a:ea typeface="Open Sans Light"/>
              <a:cs typeface="Open Sans Light"/>
              <a:sym typeface="Open Sans Light"/>
            </a:endParaRPr>
          </a:p>
        </p:txBody>
      </p:sp>
      <p:sp>
        <p:nvSpPr>
          <p:cNvPr id="492" name="Google Shape;492;p20"/>
          <p:cNvSpPr txBox="1"/>
          <p:nvPr/>
        </p:nvSpPr>
        <p:spPr>
          <a:xfrm>
            <a:off x="1956767" y="3841715"/>
            <a:ext cx="2041800" cy="278100"/>
          </a:xfrm>
          <a:prstGeom prst="rect">
            <a:avLst/>
          </a:prstGeom>
          <a:solidFill>
            <a:schemeClr val="lt1"/>
          </a:solidFill>
          <a:ln>
            <a:noFill/>
          </a:ln>
        </p:spPr>
        <p:txBody>
          <a:bodyPr anchorCtr="0" anchor="t" bIns="34275" lIns="34275" spcFirstLastPara="1" rIns="34275" wrap="square" tIns="34275">
            <a:noAutofit/>
          </a:bodyPr>
          <a:lstStyle/>
          <a:p>
            <a:pPr indent="0" lvl="0" marL="0" marR="0" rtl="0" algn="ctr">
              <a:lnSpc>
                <a:spcPct val="90000"/>
              </a:lnSpc>
              <a:spcBef>
                <a:spcPts val="0"/>
              </a:spcBef>
              <a:spcAft>
                <a:spcPts val="0"/>
              </a:spcAft>
              <a:buClr>
                <a:schemeClr val="dk1"/>
              </a:buClr>
              <a:buSzPts val="2000"/>
              <a:buFont typeface="Open Sans Light"/>
              <a:buNone/>
            </a:pPr>
            <a:r>
              <a:rPr b="1" i="0" lang="en-CA" sz="2000" u="none" cap="none" strike="noStrike">
                <a:solidFill>
                  <a:schemeClr val="dk1"/>
                </a:solidFill>
                <a:latin typeface="Open Sans Light"/>
                <a:ea typeface="Open Sans Light"/>
                <a:cs typeface="Open Sans Light"/>
                <a:sym typeface="Open Sans Light"/>
              </a:rPr>
              <a:t>Tips for Success  </a:t>
            </a:r>
            <a:endParaRPr b="0" i="0" sz="2000" u="none" cap="none" strike="noStrike">
              <a:solidFill>
                <a:schemeClr val="dk1"/>
              </a:solidFill>
              <a:latin typeface="Open Sans Light"/>
              <a:ea typeface="Open Sans Light"/>
              <a:cs typeface="Open Sans Light"/>
              <a:sym typeface="Open Sans Light"/>
            </a:endParaRPr>
          </a:p>
          <a:p>
            <a:pPr indent="-158750" lvl="0" marL="285750" marR="0" rtl="0" algn="ctr">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Open Sans Light"/>
              <a:ea typeface="Open Sans Light"/>
              <a:cs typeface="Open Sans Light"/>
              <a:sym typeface="Open Sans Light"/>
            </a:endParaRPr>
          </a:p>
          <a:p>
            <a:pPr indent="-196850" lvl="0" marL="285750" marR="0" rtl="0" algn="ctr">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Open Sans Light"/>
              <a:ea typeface="Open Sans Light"/>
              <a:cs typeface="Open Sans Light"/>
              <a:sym typeface="Open Sans Light"/>
            </a:endParaRPr>
          </a:p>
          <a:p>
            <a:pPr indent="-184150" lvl="0" marL="285750" marR="0" rtl="0" algn="ctr">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Open Sans Light"/>
              <a:ea typeface="Open Sans Light"/>
              <a:cs typeface="Open Sans Light"/>
              <a:sym typeface="Open Sans Light"/>
            </a:endParaRPr>
          </a:p>
        </p:txBody>
      </p:sp>
      <p:pic>
        <p:nvPicPr>
          <p:cNvPr id="493" name="Google Shape;493;p20"/>
          <p:cNvPicPr preferRelativeResize="0"/>
          <p:nvPr/>
        </p:nvPicPr>
        <p:blipFill rotWithShape="1">
          <a:blip r:embed="rId5">
            <a:alphaModFix/>
          </a:blip>
          <a:srcRect b="0" l="0" r="0" t="0"/>
          <a:stretch/>
        </p:blipFill>
        <p:spPr>
          <a:xfrm>
            <a:off x="1594194" y="1324415"/>
            <a:ext cx="299471" cy="377667"/>
          </a:xfrm>
          <a:prstGeom prst="rect">
            <a:avLst/>
          </a:prstGeom>
          <a:noFill/>
          <a:ln cap="flat" cmpd="sng" w="9525">
            <a:solidFill>
              <a:schemeClr val="lt1"/>
            </a:solidFill>
            <a:prstDash val="solid"/>
            <a:round/>
            <a:headEnd len="sm" w="sm" type="none"/>
            <a:tailEnd len="sm" w="sm" type="none"/>
          </a:ln>
        </p:spPr>
      </p:pic>
      <p:pic>
        <p:nvPicPr>
          <p:cNvPr id="494" name="Google Shape;494;p20"/>
          <p:cNvPicPr preferRelativeResize="0"/>
          <p:nvPr/>
        </p:nvPicPr>
        <p:blipFill rotWithShape="1">
          <a:blip r:embed="rId6">
            <a:alphaModFix/>
          </a:blip>
          <a:srcRect b="0" l="0" r="0" t="0"/>
          <a:stretch/>
        </p:blipFill>
        <p:spPr>
          <a:xfrm>
            <a:off x="10070951" y="1106259"/>
            <a:ext cx="1962251" cy="4737343"/>
          </a:xfrm>
          <a:prstGeom prst="rect">
            <a:avLst/>
          </a:prstGeom>
          <a:noFill/>
          <a:ln>
            <a:noFill/>
          </a:ln>
        </p:spPr>
      </p:pic>
      <p:sp>
        <p:nvSpPr>
          <p:cNvPr id="495" name="Google Shape;495;p20"/>
          <p:cNvSpPr txBox="1"/>
          <p:nvPr/>
        </p:nvSpPr>
        <p:spPr>
          <a:xfrm>
            <a:off x="1328125" y="6014300"/>
            <a:ext cx="9789230" cy="4154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chemeClr val="dk1"/>
                </a:solidFill>
                <a:latin typeface="Open Sans Light"/>
                <a:ea typeface="Open Sans Light"/>
                <a:cs typeface="Open Sans Light"/>
                <a:sym typeface="Open Sans Light"/>
              </a:rPr>
              <a:t>To access this presentation, view the program timelines, and for more information click </a:t>
            </a:r>
            <a:r>
              <a:rPr b="0" i="0" lang="en-CA" sz="1500" u="sng" cap="none" strike="noStrike">
                <a:solidFill>
                  <a:schemeClr val="dk1"/>
                </a:solidFill>
                <a:latin typeface="Open Sans Light"/>
                <a:ea typeface="Open Sans Light"/>
                <a:cs typeface="Open Sans Light"/>
                <a:sym typeface="Open Sans Light"/>
                <a:hlinkClick r:id="rId7">
                  <a:extLst>
                    <a:ext uri="{A12FA001-AC4F-418D-AE19-62706E023703}">
                      <ahyp:hlinkClr val="tx"/>
                    </a:ext>
                  </a:extLst>
                </a:hlinkClick>
              </a:rPr>
              <a:t>here</a:t>
            </a:r>
            <a:r>
              <a:rPr b="0" i="0" lang="en-CA" sz="1500" u="sng" cap="none" strike="noStrike">
                <a:solidFill>
                  <a:schemeClr val="dk1"/>
                </a:solidFill>
                <a:latin typeface="Open Sans Light"/>
                <a:ea typeface="Open Sans Light"/>
                <a:cs typeface="Open Sans Light"/>
                <a:sym typeface="Open Sans Light"/>
              </a:rPr>
              <a:t>.</a:t>
            </a:r>
            <a:endParaRPr b="0" i="0" sz="1100" u="sng"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DBE5">
            <a:alpha val="30588"/>
          </a:srgbClr>
        </a:solidFill>
      </p:bgPr>
    </p:bg>
    <p:spTree>
      <p:nvGrpSpPr>
        <p:cNvPr id="499" name="Shape 499"/>
        <p:cNvGrpSpPr/>
        <p:nvPr/>
      </p:nvGrpSpPr>
      <p:grpSpPr>
        <a:xfrm>
          <a:off x="0" y="0"/>
          <a:ext cx="0" cy="0"/>
          <a:chOff x="0" y="0"/>
          <a:chExt cx="0" cy="0"/>
        </a:xfrm>
      </p:grpSpPr>
      <p:sp>
        <p:nvSpPr>
          <p:cNvPr id="500" name="Google Shape;500;p21"/>
          <p:cNvSpPr txBox="1"/>
          <p:nvPr>
            <p:ph type="title"/>
          </p:nvPr>
        </p:nvSpPr>
        <p:spPr>
          <a:xfrm>
            <a:off x="2038660" y="1626925"/>
            <a:ext cx="9864876" cy="16357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4800"/>
              <a:buFont typeface="Arial"/>
              <a:buNone/>
            </a:pPr>
            <a:r>
              <a:rPr lang="en-CA" sz="4800"/>
              <a:t>WELCOMING IMMIGRANT WOMEN TO AEROSPACE</a:t>
            </a:r>
            <a:endParaRPr/>
          </a:p>
        </p:txBody>
      </p:sp>
      <p:pic>
        <p:nvPicPr>
          <p:cNvPr id="501" name="Google Shape;501;p21"/>
          <p:cNvPicPr preferRelativeResize="0"/>
          <p:nvPr/>
        </p:nvPicPr>
        <p:blipFill rotWithShape="1">
          <a:blip r:embed="rId3">
            <a:alphaModFix/>
          </a:blip>
          <a:srcRect b="0" l="0" r="0" t="0"/>
          <a:stretch/>
        </p:blipFill>
        <p:spPr>
          <a:xfrm>
            <a:off x="10116026" y="457200"/>
            <a:ext cx="1314684" cy="749530"/>
          </a:xfrm>
          <a:prstGeom prst="rect">
            <a:avLst/>
          </a:prstGeom>
          <a:noFill/>
          <a:ln>
            <a:noFill/>
          </a:ln>
        </p:spPr>
      </p:pic>
      <p:pic>
        <p:nvPicPr>
          <p:cNvPr id="502" name="Google Shape;502;p21"/>
          <p:cNvPicPr preferRelativeResize="0"/>
          <p:nvPr/>
        </p:nvPicPr>
        <p:blipFill rotWithShape="1">
          <a:blip r:embed="rId4">
            <a:alphaModFix/>
          </a:blip>
          <a:srcRect b="0" l="0" r="0" t="0"/>
          <a:stretch/>
        </p:blipFill>
        <p:spPr>
          <a:xfrm>
            <a:off x="288464" y="283564"/>
            <a:ext cx="1750196" cy="6289764"/>
          </a:xfrm>
          <a:prstGeom prst="rect">
            <a:avLst/>
          </a:prstGeom>
          <a:noFill/>
          <a:ln>
            <a:noFill/>
          </a:ln>
        </p:spPr>
      </p:pic>
      <p:sp>
        <p:nvSpPr>
          <p:cNvPr id="503" name="Google Shape;503;p21"/>
          <p:cNvSpPr/>
          <p:nvPr/>
        </p:nvSpPr>
        <p:spPr>
          <a:xfrm>
            <a:off x="5715000" y="5486400"/>
            <a:ext cx="828675" cy="342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4" name="Google Shape;504;p21"/>
          <p:cNvSpPr txBox="1"/>
          <p:nvPr>
            <p:ph idx="1" type="subTitle"/>
          </p:nvPr>
        </p:nvSpPr>
        <p:spPr>
          <a:xfrm>
            <a:off x="1524000" y="6044184"/>
            <a:ext cx="9144000" cy="356616"/>
          </a:xfrm>
          <a:prstGeom prst="rect">
            <a:avLst/>
          </a:prstGeom>
          <a:noFill/>
          <a:ln>
            <a:noFill/>
          </a:ln>
        </p:spPr>
        <p:txBody>
          <a:bodyPr anchorCtr="0" anchor="t" bIns="0" lIns="0" spcFirstLastPara="1" rIns="0" wrap="square" tIns="0">
            <a:noAutofit/>
          </a:bodyPr>
          <a:lstStyle/>
          <a:p>
            <a:pPr indent="-381000" lvl="0" marL="45720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
          <p:cNvPicPr preferRelativeResize="0"/>
          <p:nvPr/>
        </p:nvPicPr>
        <p:blipFill rotWithShape="1">
          <a:blip r:embed="rId3">
            <a:alphaModFix/>
          </a:blip>
          <a:srcRect b="0" l="0" r="0" t="0"/>
          <a:stretch/>
        </p:blipFill>
        <p:spPr>
          <a:xfrm>
            <a:off x="1232175" y="2090274"/>
            <a:ext cx="4021912" cy="232377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41" name="Google Shape;241;p3"/>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WELCOME</a:t>
            </a:r>
            <a:endParaRPr/>
          </a:p>
        </p:txBody>
      </p:sp>
      <p:sp>
        <p:nvSpPr>
          <p:cNvPr id="242" name="Google Shape;242;p3"/>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243" name="Google Shape;243;p3"/>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44" name="Google Shape;244;p3"/>
          <p:cNvPicPr preferRelativeResize="0"/>
          <p:nvPr/>
        </p:nvPicPr>
        <p:blipFill rotWithShape="1">
          <a:blip r:embed="rId4">
            <a:alphaModFix/>
          </a:blip>
          <a:srcRect b="0" l="0" r="0" t="0"/>
          <a:stretch/>
        </p:blipFill>
        <p:spPr>
          <a:xfrm rot="-5400000">
            <a:off x="343071" y="890631"/>
            <a:ext cx="746179" cy="425413"/>
          </a:xfrm>
          <a:prstGeom prst="rect">
            <a:avLst/>
          </a:prstGeom>
          <a:noFill/>
          <a:ln>
            <a:noFill/>
          </a:ln>
        </p:spPr>
      </p:pic>
      <p:sp>
        <p:nvSpPr>
          <p:cNvPr id="245" name="Google Shape;245;p3"/>
          <p:cNvSpPr txBox="1"/>
          <p:nvPr/>
        </p:nvSpPr>
        <p:spPr>
          <a:xfrm>
            <a:off x="6040350" y="1713938"/>
            <a:ext cx="5597700" cy="183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1" i="0" lang="en-CA" sz="2300" u="none" cap="none" strike="noStrike">
                <a:solidFill>
                  <a:schemeClr val="dk1"/>
                </a:solidFill>
                <a:latin typeface="Open Sans"/>
                <a:ea typeface="Open Sans"/>
                <a:cs typeface="Open Sans"/>
                <a:sym typeface="Open Sans"/>
              </a:rPr>
              <a:t>INTRODUCTION</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Women In Aerospace Canada along with our partners, will deliver a comprehensive suite of </a:t>
            </a:r>
            <a:r>
              <a:rPr b="1" i="0" lang="en-CA" sz="1600" u="none" cap="none" strike="noStrike">
                <a:solidFill>
                  <a:schemeClr val="dk1"/>
                </a:solidFill>
                <a:latin typeface="Open Sans Light"/>
                <a:ea typeface="Open Sans Light"/>
                <a:cs typeface="Open Sans Light"/>
                <a:sym typeface="Open Sans Light"/>
              </a:rPr>
              <a:t>skills development </a:t>
            </a:r>
            <a:r>
              <a:rPr b="0" i="0" lang="en-CA" sz="1600" u="none" cap="none" strike="noStrike">
                <a:solidFill>
                  <a:schemeClr val="dk1"/>
                </a:solidFill>
                <a:latin typeface="Open Sans Light"/>
                <a:ea typeface="Open Sans Light"/>
                <a:cs typeface="Open Sans Light"/>
                <a:sym typeface="Open Sans Light"/>
              </a:rPr>
              <a:t>&amp; </a:t>
            </a:r>
            <a:r>
              <a:rPr b="1" i="0" lang="en-CA" sz="1600" u="none" cap="none" strike="noStrike">
                <a:solidFill>
                  <a:schemeClr val="dk1"/>
                </a:solidFill>
                <a:latin typeface="Open Sans Light"/>
                <a:ea typeface="Open Sans Light"/>
                <a:cs typeface="Open Sans Light"/>
                <a:sym typeface="Open Sans Light"/>
              </a:rPr>
              <a:t>support</a:t>
            </a:r>
            <a:r>
              <a:rPr b="0" i="0" lang="en-CA" sz="1600" u="none" cap="none" strike="noStrike">
                <a:solidFill>
                  <a:schemeClr val="dk1"/>
                </a:solidFill>
                <a:latin typeface="Open Sans Light"/>
                <a:ea typeface="Open Sans Light"/>
                <a:cs typeface="Open Sans Light"/>
                <a:sym typeface="Open Sans Light"/>
              </a:rPr>
              <a:t> to prepare under-employed newcomer women or non-binary individuals to </a:t>
            </a:r>
            <a:r>
              <a:rPr b="1" i="0" lang="en-CA" sz="1600" u="none" cap="none" strike="noStrike">
                <a:solidFill>
                  <a:schemeClr val="dk1"/>
                </a:solidFill>
                <a:latin typeface="Open Sans Light"/>
                <a:ea typeface="Open Sans Light"/>
                <a:cs typeface="Open Sans Light"/>
                <a:sym typeface="Open Sans Light"/>
              </a:rPr>
              <a:t>work in aerospace manufacturing sectors in Ontario</a:t>
            </a:r>
            <a:r>
              <a:rPr b="0" i="0" lang="en-CA" sz="1600" u="none" cap="none" strike="noStrike">
                <a:solidFill>
                  <a:schemeClr val="dk1"/>
                </a:solidFill>
                <a:latin typeface="Open Sans Light"/>
                <a:ea typeface="Open Sans Light"/>
                <a:cs typeface="Open Sans Light"/>
                <a:sym typeface="Open Sans Light"/>
              </a:rPr>
              <a:t>. </a:t>
            </a:r>
            <a:endParaRPr b="0" i="0" sz="1600" u="none" cap="none" strike="noStrike">
              <a:solidFill>
                <a:schemeClr val="dk1"/>
              </a:solidFill>
              <a:latin typeface="Open Sans Light"/>
              <a:ea typeface="Open Sans Light"/>
              <a:cs typeface="Open Sans Light"/>
              <a:sym typeface="Open Sans Light"/>
            </a:endParaRPr>
          </a:p>
        </p:txBody>
      </p:sp>
      <p:sp>
        <p:nvSpPr>
          <p:cNvPr id="246" name="Google Shape;246;p3"/>
          <p:cNvSpPr txBox="1"/>
          <p:nvPr/>
        </p:nvSpPr>
        <p:spPr>
          <a:xfrm>
            <a:off x="6040353" y="3864250"/>
            <a:ext cx="5597700" cy="232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1" i="0" lang="en-CA" sz="2300" u="none" cap="none" strike="noStrike">
                <a:solidFill>
                  <a:schemeClr val="dk1"/>
                </a:solidFill>
                <a:latin typeface="Open Sans"/>
                <a:ea typeface="Open Sans"/>
                <a:cs typeface="Open Sans"/>
                <a:sym typeface="Open Sans"/>
              </a:rPr>
              <a:t>WHAT IS THE AEROSPACE INDUSTRY?</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Open Sans Light"/>
                <a:ea typeface="Open Sans Light"/>
                <a:cs typeface="Open Sans Light"/>
                <a:sym typeface="Open Sans Light"/>
              </a:rPr>
              <a:t> </a:t>
            </a:r>
            <a:endParaRPr b="0" i="0" sz="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The Aerospace industry refers to the collection of companies, organizations and government agencies involved in research, design, production, operation or maintenance of aircraft, spacecraft, other vehicles and systems.  </a:t>
            </a:r>
            <a:endParaRPr b="0" i="0" sz="16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chemeClr val="dk1"/>
                </a:solidFill>
                <a:latin typeface="Open Sans Light"/>
                <a:ea typeface="Open Sans Light"/>
                <a:cs typeface="Open Sans Light"/>
                <a:sym typeface="Open Sans Light"/>
              </a:rPr>
              <a:t>The Aerospace industry contributes to global transportation and commercial business. </a:t>
            </a:r>
            <a:endParaRPr b="0" i="0" sz="16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Tahoma"/>
              <a:buNone/>
            </a:pPr>
            <a:r>
              <a:rPr lang="en-CA" sz="3200">
                <a:latin typeface="Tahoma"/>
                <a:ea typeface="Tahoma"/>
                <a:cs typeface="Tahoma"/>
                <a:sym typeface="Tahoma"/>
              </a:rPr>
              <a:t>OUR PARTNERS</a:t>
            </a:r>
            <a:endParaRPr/>
          </a:p>
        </p:txBody>
      </p:sp>
      <p:sp>
        <p:nvSpPr>
          <p:cNvPr id="252" name="Google Shape;252;p4"/>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6D3ED"/>
              </a:buClr>
              <a:buSzPts val="1200"/>
              <a:buFont typeface="Arial"/>
              <a:buNone/>
            </a:pPr>
            <a:fld id="{00000000-1234-1234-1234-123412341234}" type="slidenum">
              <a:rPr b="0" i="0" lang="en-CA" sz="1200" u="none" cap="none" strike="noStrike">
                <a:solidFill>
                  <a:srgbClr val="96D3ED"/>
                </a:solidFill>
                <a:latin typeface="Arial"/>
                <a:ea typeface="Arial"/>
                <a:cs typeface="Arial"/>
                <a:sym typeface="Arial"/>
              </a:rPr>
              <a:t>‹#›</a:t>
            </a:fld>
            <a:endParaRPr b="0" i="0" sz="1200" u="none" cap="none" strike="noStrike">
              <a:solidFill>
                <a:srgbClr val="96D3ED"/>
              </a:solidFill>
              <a:latin typeface="Arial"/>
              <a:ea typeface="Arial"/>
              <a:cs typeface="Arial"/>
              <a:sym typeface="Arial"/>
            </a:endParaRPr>
          </a:p>
        </p:txBody>
      </p:sp>
      <p:sp>
        <p:nvSpPr>
          <p:cNvPr id="253" name="Google Shape;253;p4"/>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54" name="Google Shape;254;p4"/>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255" name="Google Shape;255;p4"/>
          <p:cNvSpPr/>
          <p:nvPr/>
        </p:nvSpPr>
        <p:spPr>
          <a:xfrm>
            <a:off x="2363278" y="1371859"/>
            <a:ext cx="4092425" cy="1484375"/>
          </a:xfrm>
          <a:custGeom>
            <a:rect b="b" l="l" r="r" t="t"/>
            <a:pathLst>
              <a:path extrusionOk="0" h="4648200" w="4495744">
                <a:moveTo>
                  <a:pt x="0" y="0"/>
                </a:moveTo>
                <a:lnTo>
                  <a:pt x="4495744" y="0"/>
                </a:lnTo>
                <a:lnTo>
                  <a:pt x="4495744" y="4648200"/>
                </a:lnTo>
                <a:lnTo>
                  <a:pt x="0" y="4648200"/>
                </a:lnTo>
                <a:close/>
              </a:path>
            </a:pathLst>
          </a:cu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n-CA" sz="1600" u="none" cap="none" strike="noStrike">
                <a:solidFill>
                  <a:srgbClr val="000000"/>
                </a:solidFill>
                <a:latin typeface="Open Sans Light"/>
                <a:ea typeface="Open Sans Light"/>
                <a:cs typeface="Open Sans Light"/>
                <a:sym typeface="Open Sans Light"/>
              </a:rPr>
              <a:t>Women in Aerospace Canada (WIA)</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300"/>
              </a:spcBef>
              <a:spcAft>
                <a:spcPts val="0"/>
              </a:spcAft>
              <a:buClr>
                <a:srgbClr val="000000"/>
              </a:buClr>
              <a:buSzPts val="1300"/>
              <a:buFont typeface="Arial"/>
              <a:buNone/>
            </a:pPr>
            <a:r>
              <a:rPr b="0" i="0" lang="en-CA" sz="1300" u="none" cap="none" strike="noStrike">
                <a:solidFill>
                  <a:srgbClr val="000000"/>
                </a:solidFill>
                <a:latin typeface="Open Sans Light"/>
                <a:ea typeface="Open Sans Light"/>
                <a:cs typeface="Open Sans Light"/>
                <a:sym typeface="Open Sans Light"/>
              </a:rPr>
              <a:t>WIA-Canada is a not-for-profit organization dedicated to expanding women’s opportunities for leadership and professional development as well as increasing their visibility in the aerospace community by creating a professional network in Canada and across the globe.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00"/>
              </a:spcBef>
              <a:spcAft>
                <a:spcPts val="0"/>
              </a:spcAft>
              <a:buClr>
                <a:schemeClr val="dk1"/>
              </a:buClr>
              <a:buSzPts val="2000"/>
              <a:buFont typeface="Arial"/>
              <a:buNone/>
            </a:pPr>
            <a:r>
              <a:t/>
            </a:r>
            <a:endParaRPr b="0" i="0" sz="2000" u="none" cap="none" strike="noStrike">
              <a:solidFill>
                <a:srgbClr val="000000"/>
              </a:solidFill>
              <a:latin typeface="Open Sans Light"/>
              <a:ea typeface="Open Sans Light"/>
              <a:cs typeface="Open Sans Light"/>
              <a:sym typeface="Open Sans Light"/>
            </a:endParaRPr>
          </a:p>
        </p:txBody>
      </p:sp>
      <p:pic>
        <p:nvPicPr>
          <p:cNvPr id="256" name="Google Shape;256;p4"/>
          <p:cNvPicPr preferRelativeResize="0"/>
          <p:nvPr/>
        </p:nvPicPr>
        <p:blipFill rotWithShape="1">
          <a:blip r:embed="rId4">
            <a:alphaModFix/>
          </a:blip>
          <a:srcRect b="0" l="0" r="0" t="0"/>
          <a:stretch/>
        </p:blipFill>
        <p:spPr>
          <a:xfrm>
            <a:off x="6910720" y="3915582"/>
            <a:ext cx="814470" cy="776807"/>
          </a:xfrm>
          <a:prstGeom prst="rect">
            <a:avLst/>
          </a:prstGeom>
          <a:noFill/>
          <a:ln>
            <a:noFill/>
          </a:ln>
        </p:spPr>
      </p:pic>
      <p:pic>
        <p:nvPicPr>
          <p:cNvPr id="257" name="Google Shape;257;p4"/>
          <p:cNvPicPr preferRelativeResize="0"/>
          <p:nvPr/>
        </p:nvPicPr>
        <p:blipFill rotWithShape="1">
          <a:blip r:embed="rId3">
            <a:alphaModFix/>
          </a:blip>
          <a:srcRect b="0" l="0" r="0" t="0"/>
          <a:stretch/>
        </p:blipFill>
        <p:spPr>
          <a:xfrm>
            <a:off x="1200150" y="1315299"/>
            <a:ext cx="1163128" cy="485021"/>
          </a:xfrm>
          <a:prstGeom prst="rect">
            <a:avLst/>
          </a:prstGeom>
          <a:noFill/>
          <a:ln>
            <a:noFill/>
          </a:ln>
        </p:spPr>
      </p:pic>
      <p:pic>
        <p:nvPicPr>
          <p:cNvPr id="258" name="Google Shape;258;p4"/>
          <p:cNvPicPr preferRelativeResize="0"/>
          <p:nvPr/>
        </p:nvPicPr>
        <p:blipFill rotWithShape="1">
          <a:blip r:embed="rId5">
            <a:alphaModFix/>
          </a:blip>
          <a:srcRect b="0" l="0" r="0" t="0"/>
          <a:stretch/>
        </p:blipFill>
        <p:spPr>
          <a:xfrm>
            <a:off x="1200150" y="5362645"/>
            <a:ext cx="1080636" cy="297953"/>
          </a:xfrm>
          <a:prstGeom prst="rect">
            <a:avLst/>
          </a:prstGeom>
          <a:noFill/>
          <a:ln>
            <a:noFill/>
          </a:ln>
        </p:spPr>
      </p:pic>
      <p:pic>
        <p:nvPicPr>
          <p:cNvPr id="259" name="Google Shape;259;p4"/>
          <p:cNvPicPr preferRelativeResize="0"/>
          <p:nvPr/>
        </p:nvPicPr>
        <p:blipFill rotWithShape="1">
          <a:blip r:embed="rId6">
            <a:alphaModFix/>
          </a:blip>
          <a:srcRect b="0" l="0" r="0" t="0"/>
          <a:stretch/>
        </p:blipFill>
        <p:spPr>
          <a:xfrm>
            <a:off x="1153246" y="2912794"/>
            <a:ext cx="1163128" cy="451561"/>
          </a:xfrm>
          <a:prstGeom prst="rect">
            <a:avLst/>
          </a:prstGeom>
          <a:noFill/>
          <a:ln>
            <a:noFill/>
          </a:ln>
        </p:spPr>
      </p:pic>
      <p:pic>
        <p:nvPicPr>
          <p:cNvPr id="260" name="Google Shape;260;p4"/>
          <p:cNvPicPr preferRelativeResize="0"/>
          <p:nvPr/>
        </p:nvPicPr>
        <p:blipFill rotWithShape="1">
          <a:blip r:embed="rId7">
            <a:alphaModFix/>
          </a:blip>
          <a:srcRect b="0" l="0" r="0" t="0"/>
          <a:stretch/>
        </p:blipFill>
        <p:spPr>
          <a:xfrm>
            <a:off x="6810789" y="1371859"/>
            <a:ext cx="928080" cy="350632"/>
          </a:xfrm>
          <a:prstGeom prst="rect">
            <a:avLst/>
          </a:prstGeom>
          <a:noFill/>
          <a:ln>
            <a:noFill/>
          </a:ln>
        </p:spPr>
      </p:pic>
      <p:sp>
        <p:nvSpPr>
          <p:cNvPr id="261" name="Google Shape;261;p4"/>
          <p:cNvSpPr/>
          <p:nvPr/>
        </p:nvSpPr>
        <p:spPr>
          <a:xfrm>
            <a:off x="2363279" y="2957392"/>
            <a:ext cx="4092424" cy="2477432"/>
          </a:xfrm>
          <a:custGeom>
            <a:rect b="b" l="l" r="r" t="t"/>
            <a:pathLst>
              <a:path extrusionOk="0" h="4648200" w="4495744">
                <a:moveTo>
                  <a:pt x="0" y="0"/>
                </a:moveTo>
                <a:lnTo>
                  <a:pt x="4495744" y="0"/>
                </a:lnTo>
                <a:lnTo>
                  <a:pt x="4495744" y="4648200"/>
                </a:lnTo>
                <a:lnTo>
                  <a:pt x="0" y="4648200"/>
                </a:lnTo>
                <a:close/>
              </a:path>
            </a:pathLst>
          </a:cu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n-CA" sz="1600" u="none" cap="none" strike="noStrike">
                <a:solidFill>
                  <a:srgbClr val="000000"/>
                </a:solidFill>
                <a:latin typeface="Open Sans Light"/>
                <a:ea typeface="Open Sans Light"/>
                <a:cs typeface="Open Sans Light"/>
                <a:sym typeface="Open Sans Light"/>
              </a:rPr>
              <a:t>Immigrants Working Centre (IWC)</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300"/>
              </a:spcBef>
              <a:spcAft>
                <a:spcPts val="0"/>
              </a:spcAft>
              <a:buClr>
                <a:srgbClr val="000000"/>
              </a:buClr>
              <a:buSzPts val="1300"/>
              <a:buFont typeface="Arial"/>
              <a:buNone/>
            </a:pPr>
            <a:r>
              <a:rPr b="0" i="0" lang="en-CA" sz="1300" u="none" cap="none" strike="noStrike">
                <a:solidFill>
                  <a:srgbClr val="000000"/>
                </a:solidFill>
                <a:latin typeface="Open Sans Light"/>
                <a:ea typeface="Open Sans Light"/>
                <a:cs typeface="Open Sans Light"/>
                <a:sym typeface="Open Sans Light"/>
              </a:rPr>
              <a:t>The Immigrants Working Centre (IWC) is a nonprofit, equality-seeking, anti-racism, and multi-service organization. IWC's mission is to provide innovative and integrated employment-focused settlement and language programming to support immigrants' success in a just and supportive community. IWC offers a wide range of services tailored to the unique needs of newcomers, including settlement, employment, LINC programming, community connections, and care for newcomer children.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00"/>
              </a:spcBef>
              <a:spcAft>
                <a:spcPts val="0"/>
              </a:spcAft>
              <a:buClr>
                <a:schemeClr val="dk1"/>
              </a:buClr>
              <a:buSzPts val="2000"/>
              <a:buFont typeface="Arial"/>
              <a:buNone/>
            </a:pPr>
            <a:r>
              <a:t/>
            </a:r>
            <a:endParaRPr b="0" i="0" sz="2000" u="none" cap="none" strike="noStrike">
              <a:solidFill>
                <a:srgbClr val="000000"/>
              </a:solidFill>
              <a:latin typeface="Open Sans Light"/>
              <a:ea typeface="Open Sans Light"/>
              <a:cs typeface="Open Sans Light"/>
              <a:sym typeface="Open Sans Light"/>
            </a:endParaRPr>
          </a:p>
        </p:txBody>
      </p:sp>
      <p:sp>
        <p:nvSpPr>
          <p:cNvPr id="262" name="Google Shape;262;p4"/>
          <p:cNvSpPr/>
          <p:nvPr/>
        </p:nvSpPr>
        <p:spPr>
          <a:xfrm>
            <a:off x="2363279" y="5362645"/>
            <a:ext cx="4092424" cy="1215108"/>
          </a:xfrm>
          <a:custGeom>
            <a:rect b="b" l="l" r="r" t="t"/>
            <a:pathLst>
              <a:path extrusionOk="0" h="4648200" w="4495744">
                <a:moveTo>
                  <a:pt x="0" y="0"/>
                </a:moveTo>
                <a:lnTo>
                  <a:pt x="4495744" y="0"/>
                </a:lnTo>
                <a:lnTo>
                  <a:pt x="4495744" y="4648200"/>
                </a:lnTo>
                <a:lnTo>
                  <a:pt x="0" y="4648200"/>
                </a:lnTo>
                <a:close/>
              </a:path>
            </a:pathLst>
          </a:cu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n-CA" sz="1600" u="none" cap="none" strike="noStrike">
                <a:solidFill>
                  <a:srgbClr val="000000"/>
                </a:solidFill>
                <a:latin typeface="Open Sans Light"/>
                <a:ea typeface="Open Sans Light"/>
                <a:cs typeface="Open Sans Light"/>
                <a:sym typeface="Open Sans Light"/>
              </a:rPr>
              <a:t>UTIMUS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300"/>
              </a:spcBef>
              <a:spcAft>
                <a:spcPts val="0"/>
              </a:spcAft>
              <a:buClr>
                <a:srgbClr val="000000"/>
              </a:buClr>
              <a:buSzPts val="1300"/>
              <a:buFont typeface="Arial"/>
              <a:buNone/>
            </a:pPr>
            <a:r>
              <a:rPr b="0" i="0" lang="en-CA" sz="1300" u="none" cap="none" strike="noStrike">
                <a:solidFill>
                  <a:srgbClr val="000000"/>
                </a:solidFill>
                <a:latin typeface="Open Sans Light"/>
                <a:ea typeface="Open Sans Light"/>
                <a:cs typeface="Open Sans Light"/>
                <a:sym typeface="Open Sans Light"/>
              </a:rPr>
              <a:t>UTIMUS works to empower employment by helping newcomers enroll in programs that will give them the skills and credentials they need to find their new careers in Canada.</a:t>
            </a:r>
            <a:endParaRPr b="0" i="0" sz="1300" u="none" cap="none" strike="noStrike">
              <a:solidFill>
                <a:srgbClr val="000000"/>
              </a:solidFill>
              <a:latin typeface="Open Sans Light"/>
              <a:ea typeface="Open Sans Light"/>
              <a:cs typeface="Open Sans Light"/>
              <a:sym typeface="Open Sans Light"/>
            </a:endParaRPr>
          </a:p>
        </p:txBody>
      </p:sp>
      <p:sp>
        <p:nvSpPr>
          <p:cNvPr id="263" name="Google Shape;263;p4"/>
          <p:cNvSpPr/>
          <p:nvPr/>
        </p:nvSpPr>
        <p:spPr>
          <a:xfrm>
            <a:off x="7858665" y="1371859"/>
            <a:ext cx="4122505" cy="2699809"/>
          </a:xfrm>
          <a:custGeom>
            <a:rect b="b" l="l" r="r" t="t"/>
            <a:pathLst>
              <a:path extrusionOk="0" h="4648200" w="4495744">
                <a:moveTo>
                  <a:pt x="0" y="0"/>
                </a:moveTo>
                <a:lnTo>
                  <a:pt x="4495744" y="0"/>
                </a:lnTo>
                <a:lnTo>
                  <a:pt x="4495744" y="4648200"/>
                </a:lnTo>
                <a:lnTo>
                  <a:pt x="0" y="4648200"/>
                </a:lnTo>
                <a:close/>
              </a:path>
            </a:pathLst>
          </a:cu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n-CA" sz="1600" u="none" cap="none" strike="noStrike">
                <a:solidFill>
                  <a:srgbClr val="000000"/>
                </a:solidFill>
                <a:latin typeface="Open Sans Light"/>
                <a:ea typeface="Open Sans Light"/>
                <a:cs typeface="Open Sans Light"/>
                <a:sym typeface="Open Sans Light"/>
              </a:rPr>
              <a:t>The Strong Link (TSL)</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300"/>
              </a:spcBef>
              <a:spcAft>
                <a:spcPts val="0"/>
              </a:spcAft>
              <a:buClr>
                <a:srgbClr val="000000"/>
              </a:buClr>
              <a:buSzPts val="1300"/>
              <a:buFont typeface="Arial"/>
              <a:buNone/>
            </a:pPr>
            <a:r>
              <a:rPr b="0" i="0" lang="en-CA" sz="1300" u="none" cap="none" strike="noStrike">
                <a:solidFill>
                  <a:srgbClr val="000000"/>
                </a:solidFill>
                <a:latin typeface="Open Sans Light"/>
                <a:ea typeface="Open Sans Light"/>
                <a:cs typeface="Open Sans Light"/>
                <a:sym typeface="Open Sans Light"/>
              </a:rPr>
              <a:t>The Strong Link works with industry and academic partners to enable business leaders to develop the competencies needed to execute, transition and scale. We bring together over 130 leaders across multiple industries to instruct, mentor and coach real-time insights. TSL leverages industry-led instruction grounded in a design thinking approach to craft, deliver and measure impact-driven training courses and mentorship programs. Led by senior leaders from tier-1 businesses worldwide - our content conceptualizes current lessons learned, best practices and insight. </a:t>
            </a:r>
            <a:endParaRPr b="0" i="0" sz="1300" u="none" cap="none" strike="noStrike">
              <a:solidFill>
                <a:srgbClr val="000000"/>
              </a:solidFill>
              <a:latin typeface="Open Sans Light"/>
              <a:ea typeface="Open Sans Light"/>
              <a:cs typeface="Open Sans Light"/>
              <a:sym typeface="Open Sans Light"/>
            </a:endParaRPr>
          </a:p>
        </p:txBody>
      </p:sp>
      <p:sp>
        <p:nvSpPr>
          <p:cNvPr id="264" name="Google Shape;264;p4"/>
          <p:cNvSpPr/>
          <p:nvPr/>
        </p:nvSpPr>
        <p:spPr>
          <a:xfrm>
            <a:off x="7858665" y="4036652"/>
            <a:ext cx="4104735" cy="2392723"/>
          </a:xfrm>
          <a:custGeom>
            <a:rect b="b" l="l" r="r" t="t"/>
            <a:pathLst>
              <a:path extrusionOk="0" h="4648200" w="4495744">
                <a:moveTo>
                  <a:pt x="0" y="0"/>
                </a:moveTo>
                <a:lnTo>
                  <a:pt x="4495744" y="0"/>
                </a:lnTo>
                <a:lnTo>
                  <a:pt x="4495744" y="4648200"/>
                </a:lnTo>
                <a:lnTo>
                  <a:pt x="0" y="4648200"/>
                </a:lnTo>
                <a:close/>
              </a:path>
            </a:pathLst>
          </a:cu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1" i="0" lang="en-CA" sz="1600" u="none" cap="none" strike="noStrike">
                <a:solidFill>
                  <a:srgbClr val="000000"/>
                </a:solidFill>
                <a:latin typeface="Open Sans Light"/>
                <a:ea typeface="Open Sans Light"/>
                <a:cs typeface="Open Sans Light"/>
                <a:sym typeface="Open Sans Light"/>
              </a:rPr>
              <a:t>McMaster Manufacturing Research Institute (MMRI)</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300"/>
              </a:spcBef>
              <a:spcAft>
                <a:spcPts val="0"/>
              </a:spcAft>
              <a:buClr>
                <a:srgbClr val="000000"/>
              </a:buClr>
              <a:buSzPts val="1300"/>
              <a:buFont typeface="Arial"/>
              <a:buNone/>
            </a:pPr>
            <a:r>
              <a:rPr b="0" i="0" lang="en-CA" sz="1300" u="none" cap="none" strike="noStrike">
                <a:solidFill>
                  <a:srgbClr val="000000"/>
                </a:solidFill>
                <a:latin typeface="Open Sans Light"/>
                <a:ea typeface="Open Sans Light"/>
                <a:cs typeface="Open Sans Light"/>
                <a:sym typeface="Open Sans Light"/>
              </a:rPr>
              <a:t>MMRI has more than 20 years of experience in teaching, research, and industrial activities.  We have pooled our resources including facilities, industry scale equipment, expertise, and connections to industry experts to bring together the MMRI Industrial Training Program. Our experts, in collaboration with those of our partners, created a wide range of courses applicable to many different activities within the aerospace, automotive, and many other industries</a:t>
            </a:r>
            <a:r>
              <a:rPr b="0" i="0" lang="en-CA" sz="1200" u="none" cap="none" strike="noStrike">
                <a:solidFill>
                  <a:srgbClr val="000000"/>
                </a:solidFill>
                <a:latin typeface="Open Sans Light"/>
                <a:ea typeface="Open Sans Light"/>
                <a:cs typeface="Open Sans Light"/>
                <a:sym typeface="Open Sans Light"/>
              </a:rPr>
              <a:t>.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OBJECTIVES FOR TODAY</a:t>
            </a:r>
            <a:endParaRPr/>
          </a:p>
        </p:txBody>
      </p:sp>
      <p:sp>
        <p:nvSpPr>
          <p:cNvPr id="270" name="Google Shape;270;p5"/>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271" name="Google Shape;271;p5"/>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72" name="Google Shape;272;p5"/>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273" name="Google Shape;273;p5"/>
          <p:cNvSpPr txBox="1"/>
          <p:nvPr/>
        </p:nvSpPr>
        <p:spPr>
          <a:xfrm>
            <a:off x="1483159" y="1622424"/>
            <a:ext cx="8413315" cy="38779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chemeClr val="dk1"/>
                </a:solidFill>
                <a:latin typeface="Open Sans Light"/>
                <a:ea typeface="Open Sans Light"/>
                <a:cs typeface="Open Sans Light"/>
                <a:sym typeface="Open Sans Light"/>
              </a:rPr>
              <a:t>Introduction Session designed to provide: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Basic information about the Aerospace industry in Ontario and employment opportunities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An understanding of the training program and timelines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Insights on how the program works and how to prepare for it</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chemeClr val="dk1"/>
                </a:solidFill>
                <a:latin typeface="Open Sans Light"/>
                <a:ea typeface="Open Sans Light"/>
                <a:cs typeface="Open Sans Light"/>
                <a:sym typeface="Open Sans Light"/>
              </a:rPr>
              <a:t> At the end of the session you will: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Have complete details about the program.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Be better prepared for the selection process.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CA" sz="2200" u="none" cap="none" strike="noStrike">
                <a:solidFill>
                  <a:schemeClr val="dk1"/>
                </a:solidFill>
                <a:latin typeface="Open Sans Light"/>
                <a:ea typeface="Open Sans Light"/>
                <a:cs typeface="Open Sans Light"/>
                <a:sym typeface="Open Sans Light"/>
              </a:rPr>
              <a:t>Have a greater understanding of the employment support offered.</a:t>
            </a:r>
            <a:endParaRPr b="0" i="0" sz="2200" u="none" cap="none" strike="noStrike">
              <a:solidFill>
                <a:schemeClr val="dk1"/>
              </a:solidFill>
              <a:latin typeface="Open Sans Light"/>
              <a:ea typeface="Open Sans Light"/>
              <a:cs typeface="Open Sans Light"/>
              <a:sym typeface="Open Sans Light"/>
            </a:endParaRPr>
          </a:p>
        </p:txBody>
      </p:sp>
      <p:pic>
        <p:nvPicPr>
          <p:cNvPr id="274" name="Google Shape;274;p5"/>
          <p:cNvPicPr preferRelativeResize="0"/>
          <p:nvPr/>
        </p:nvPicPr>
        <p:blipFill rotWithShape="1">
          <a:blip r:embed="rId4">
            <a:alphaModFix/>
          </a:blip>
          <a:srcRect b="0" l="0" r="0" t="0"/>
          <a:stretch/>
        </p:blipFill>
        <p:spPr>
          <a:xfrm>
            <a:off x="10686675" y="13738"/>
            <a:ext cx="1505325" cy="6830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6"/>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AEROSPACE IN ONTARIO</a:t>
            </a:r>
            <a:endParaRPr/>
          </a:p>
        </p:txBody>
      </p:sp>
      <p:sp>
        <p:nvSpPr>
          <p:cNvPr id="280" name="Google Shape;280;p6"/>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281" name="Google Shape;281;p6"/>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82" name="Google Shape;282;p6"/>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283" name="Google Shape;283;p6"/>
          <p:cNvSpPr txBox="1"/>
          <p:nvPr/>
        </p:nvSpPr>
        <p:spPr>
          <a:xfrm>
            <a:off x="1395385" y="1294750"/>
            <a:ext cx="10240025" cy="51706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Open Sans Light"/>
                <a:ea typeface="Open Sans Light"/>
                <a:cs typeface="Open Sans Light"/>
                <a:sym typeface="Open Sans Light"/>
              </a:rPr>
              <a:t>About the industry: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The aerospace industry in Ontario is a thriving sector with a long history of innovation and growth. </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The industry employs over 28,000 people in the province and contributes over $5.3 billion to Ontario's GDP. </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The province of Ontario has established itself as a global leader in aerospace manufacturing, with a strong supply chain in place to support this industry. </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Some of the key areas of expertise and specialization for the Ontario aerospace industry include aircraft design and certification, aircraft assembly, engines and propulsion systems, avionics, and maintenance, repair, and overhaul (MRO) services.</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The aerospace industry in Ontario is poised for continued growth in the years ahead, thanks to ongoing investments in research and development, a highly skilled workforce, and a supportive business environment.</a:t>
            </a:r>
            <a:endParaRPr b="0" i="0" sz="1800" u="none" cap="none" strike="noStrike">
              <a:solidFill>
                <a:schemeClr val="dk1"/>
              </a:solidFill>
              <a:latin typeface="Open Sans Light"/>
              <a:ea typeface="Open Sans Light"/>
              <a:cs typeface="Open Sans Light"/>
              <a:sym typeface="Open Sans Light"/>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ndParaRPr>
          </a:p>
        </p:txBody>
      </p:sp>
      <p:pic>
        <p:nvPicPr>
          <p:cNvPr id="284" name="Google Shape;284;p6"/>
          <p:cNvPicPr preferRelativeResize="0"/>
          <p:nvPr/>
        </p:nvPicPr>
        <p:blipFill rotWithShape="1">
          <a:blip r:embed="rId4">
            <a:alphaModFix/>
          </a:blip>
          <a:srcRect b="0" l="0" r="0" t="0"/>
          <a:stretch/>
        </p:blipFill>
        <p:spPr>
          <a:xfrm>
            <a:off x="10679120" y="6240423"/>
            <a:ext cx="1092256" cy="3429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
          <p:cNvSpPr txBox="1"/>
          <p:nvPr>
            <p:ph type="title"/>
          </p:nvPr>
        </p:nvSpPr>
        <p:spPr>
          <a:xfrm>
            <a:off x="1295400" y="609600"/>
            <a:ext cx="9821955" cy="5118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AEROSPACE IN ONTARIO</a:t>
            </a:r>
            <a:endParaRPr sz="3200">
              <a:latin typeface="Calibri"/>
              <a:ea typeface="Calibri"/>
              <a:cs typeface="Calibri"/>
              <a:sym typeface="Calibri"/>
            </a:endParaRPr>
          </a:p>
        </p:txBody>
      </p:sp>
      <p:sp>
        <p:nvSpPr>
          <p:cNvPr id="290" name="Google Shape;290;p7"/>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291" name="Google Shape;291;p7"/>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292" name="Google Shape;292;p7"/>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293" name="Google Shape;293;p7"/>
          <p:cNvSpPr txBox="1"/>
          <p:nvPr/>
        </p:nvSpPr>
        <p:spPr>
          <a:xfrm>
            <a:off x="1397479" y="1476427"/>
            <a:ext cx="10239900" cy="377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Open Sans Light"/>
                <a:ea typeface="Open Sans Light"/>
                <a:cs typeface="Open Sans Light"/>
                <a:sym typeface="Open Sans Light"/>
              </a:rPr>
              <a:t>According to the Aerospace Industries Association of Canada (AIAC), the aerospace industry in Ontario employs over 28,000 people including more than 7,000 engineers and technicians.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Open Sans Light"/>
                <a:ea typeface="Open Sans Light"/>
                <a:cs typeface="Open Sans Light"/>
                <a:sym typeface="Open Sans Light"/>
              </a:rPr>
              <a:t>The Ontario aerospace sector offers a broad range of job opportunities in fields such as: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General Labour</a:t>
            </a:r>
            <a:endParaRPr b="0" i="0" sz="1800" u="none" cap="none" strike="noStrike">
              <a:solidFill>
                <a:schemeClr val="dk1"/>
              </a:solidFill>
              <a:latin typeface="Open Sans Light"/>
              <a:ea typeface="Open Sans Light"/>
              <a:cs typeface="Open Sans Light"/>
              <a:sym typeface="Open Sans Light"/>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Engineering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Manufacturing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Maintenance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Repair and overhaul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CA" sz="1800" u="none" cap="none" strike="noStrike">
                <a:solidFill>
                  <a:schemeClr val="dk1"/>
                </a:solidFill>
                <a:latin typeface="Open Sans Light"/>
                <a:ea typeface="Open Sans Light"/>
                <a:cs typeface="Open Sans Light"/>
                <a:sym typeface="Open Sans Light"/>
              </a:rPr>
              <a:t>Technology development</a:t>
            </a:r>
            <a:endParaRPr b="0" i="0" sz="18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Open Sans Light"/>
                <a:ea typeface="Open Sans Light"/>
                <a:cs typeface="Open Sans Light"/>
                <a:sym typeface="Open Sans Light"/>
              </a:rPr>
              <a:t>Opportunities are available for General Labourer positions in shipping, receiving, and production, as well as technical job opportunities as aircraft mechanics, avionics technicians, production managers and more.</a:t>
            </a:r>
            <a:endParaRPr b="0" i="0" sz="1400" u="none" cap="none" strike="noStrike">
              <a:solidFill>
                <a:srgbClr val="000000"/>
              </a:solidFill>
              <a:latin typeface="Arial"/>
              <a:ea typeface="Arial"/>
              <a:cs typeface="Arial"/>
              <a:sym typeface="Arial"/>
            </a:endParaRPr>
          </a:p>
        </p:txBody>
      </p:sp>
      <p:sp>
        <p:nvSpPr>
          <p:cNvPr id="294" name="Google Shape;294;p7"/>
          <p:cNvSpPr txBox="1"/>
          <p:nvPr/>
        </p:nvSpPr>
        <p:spPr>
          <a:xfrm>
            <a:off x="1397478" y="5311915"/>
            <a:ext cx="10240025" cy="707886"/>
          </a:xfrm>
          <a:prstGeom prst="rect">
            <a:avLst/>
          </a:prstGeom>
          <a:solidFill>
            <a:srgbClr val="42699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CA" sz="2000" u="none" cap="none" strike="noStrike">
                <a:solidFill>
                  <a:schemeClr val="lt1"/>
                </a:solidFill>
                <a:latin typeface="Open Sans Light"/>
                <a:ea typeface="Open Sans Light"/>
                <a:cs typeface="Open Sans Light"/>
                <a:sym typeface="Open Sans Light"/>
              </a:rPr>
              <a:t>There is already a community of women working in the industry.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CA" sz="2000" u="none" cap="none" strike="noStrike">
                <a:solidFill>
                  <a:schemeClr val="lt1"/>
                </a:solidFill>
                <a:latin typeface="Open Sans Light"/>
                <a:ea typeface="Open Sans Light"/>
                <a:cs typeface="Open Sans Light"/>
                <a:sym typeface="Open Sans Light"/>
              </a:rPr>
              <a:t>30% of the Aerospace workforce in Canada are women</a:t>
            </a:r>
            <a:endParaRPr b="0" i="0" sz="1400" u="none" cap="none" strike="noStrike">
              <a:solidFill>
                <a:srgbClr val="000000"/>
              </a:solidFill>
              <a:latin typeface="Arial"/>
              <a:ea typeface="Arial"/>
              <a:cs typeface="Arial"/>
              <a:sym typeface="Arial"/>
            </a:endParaRPr>
          </a:p>
        </p:txBody>
      </p:sp>
      <p:pic>
        <p:nvPicPr>
          <p:cNvPr id="295" name="Google Shape;295;p7">
            <a:hlinkClick r:id="rId4"/>
          </p:cNvPr>
          <p:cNvPicPr preferRelativeResize="0"/>
          <p:nvPr/>
        </p:nvPicPr>
        <p:blipFill rotWithShape="1">
          <a:blip r:embed="rId5">
            <a:alphaModFix/>
          </a:blip>
          <a:srcRect b="0" l="0" r="0" t="0"/>
          <a:stretch/>
        </p:blipFill>
        <p:spPr>
          <a:xfrm>
            <a:off x="11117355" y="6177029"/>
            <a:ext cx="523879" cy="5238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alpha val="11372"/>
          </a:srgbClr>
        </a:solidFill>
      </p:bgPr>
    </p:bg>
    <p:spTree>
      <p:nvGrpSpPr>
        <p:cNvPr id="299" name="Shape 299"/>
        <p:cNvGrpSpPr/>
        <p:nvPr/>
      </p:nvGrpSpPr>
      <p:grpSpPr>
        <a:xfrm>
          <a:off x="0" y="0"/>
          <a:ext cx="0" cy="0"/>
          <a:chOff x="0" y="0"/>
          <a:chExt cx="0" cy="0"/>
        </a:xfrm>
      </p:grpSpPr>
      <p:sp>
        <p:nvSpPr>
          <p:cNvPr id="300" name="Google Shape;300;p8"/>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THE EMPLOYMENT LANDSCAPE</a:t>
            </a:r>
            <a:endParaRPr/>
          </a:p>
        </p:txBody>
      </p:sp>
      <p:sp>
        <p:nvSpPr>
          <p:cNvPr id="301" name="Google Shape;301;p8"/>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02" name="Google Shape;302;p8"/>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03" name="Google Shape;303;p8"/>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304" name="Google Shape;304;p8"/>
          <p:cNvSpPr txBox="1"/>
          <p:nvPr/>
        </p:nvSpPr>
        <p:spPr>
          <a:xfrm>
            <a:off x="1295400" y="1283120"/>
            <a:ext cx="1129880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Open Sans Light"/>
                <a:ea typeface="Open Sans Light"/>
                <a:cs typeface="Open Sans Light"/>
                <a:sym typeface="Open Sans Light"/>
              </a:rPr>
              <a:t>Some of the major aerospace companies located in Ontario include</a:t>
            </a:r>
            <a:r>
              <a:rPr b="0" i="0" lang="en-CA" sz="1800" u="none" cap="none" strike="noStrike">
                <a:solidFill>
                  <a:schemeClr val="dk1"/>
                </a:solidFill>
                <a:latin typeface="Open Sans Light"/>
                <a:ea typeface="Open Sans Light"/>
                <a:cs typeface="Open Sans Light"/>
                <a:sym typeface="Open Sans Light"/>
              </a:rPr>
              <a:t>: </a:t>
            </a:r>
            <a:endParaRPr b="0" i="0" sz="1400" u="none" cap="none" strike="noStrike">
              <a:solidFill>
                <a:srgbClr val="000000"/>
              </a:solidFill>
              <a:latin typeface="Arial"/>
              <a:ea typeface="Arial"/>
              <a:cs typeface="Arial"/>
              <a:sym typeface="Arial"/>
            </a:endParaRPr>
          </a:p>
        </p:txBody>
      </p:sp>
      <p:sp>
        <p:nvSpPr>
          <p:cNvPr id="305" name="Google Shape;305;p8"/>
          <p:cNvSpPr txBox="1"/>
          <p:nvPr/>
        </p:nvSpPr>
        <p:spPr>
          <a:xfrm>
            <a:off x="4236107" y="3961708"/>
            <a:ext cx="742734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Pratt &amp; Whitney Canada </a:t>
            </a:r>
            <a:r>
              <a:rPr b="0" i="0" lang="en-CA" sz="1400" u="none" cap="none" strike="noStrike">
                <a:solidFill>
                  <a:schemeClr val="dk1"/>
                </a:solidFill>
                <a:latin typeface="Open Sans Light"/>
                <a:ea typeface="Open Sans Light"/>
                <a:cs typeface="Open Sans Light"/>
                <a:sym typeface="Open Sans Light"/>
              </a:rPr>
              <a:t>-  with a significant presence in Ontario, they design, manufacture and service aircraft engines, including the popular PT6 and PW100 engine families.</a:t>
            </a:r>
            <a:endParaRPr b="0" i="0" sz="1400" u="none" cap="none" strike="noStrike">
              <a:solidFill>
                <a:srgbClr val="000000"/>
              </a:solidFill>
              <a:latin typeface="Arial"/>
              <a:ea typeface="Arial"/>
              <a:cs typeface="Arial"/>
              <a:sym typeface="Arial"/>
            </a:endParaRPr>
          </a:p>
        </p:txBody>
      </p:sp>
      <p:sp>
        <p:nvSpPr>
          <p:cNvPr id="306" name="Google Shape;306;p8"/>
          <p:cNvSpPr txBox="1"/>
          <p:nvPr/>
        </p:nvSpPr>
        <p:spPr>
          <a:xfrm>
            <a:off x="4209691" y="2717869"/>
            <a:ext cx="7427343"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De Havilland Aircraft of Canada </a:t>
            </a:r>
            <a:r>
              <a:rPr b="0" i="0" lang="en-CA" sz="1400" u="none" cap="none" strike="noStrike">
                <a:solidFill>
                  <a:schemeClr val="dk1"/>
                </a:solidFill>
                <a:latin typeface="Open Sans Light"/>
                <a:ea typeface="Open Sans Light"/>
                <a:cs typeface="Open Sans Light"/>
                <a:sym typeface="Open Sans Light"/>
              </a:rPr>
              <a:t>– they design and manufacture commuter and regional aircraft and are committed to producing safe, reliable, and efficient aircraft that serve various markets around the world, including commercial, military and government customers. </a:t>
            </a:r>
            <a:endParaRPr b="0" i="0" sz="1400" u="none" cap="none" strike="noStrike">
              <a:solidFill>
                <a:srgbClr val="000000"/>
              </a:solidFill>
              <a:latin typeface="Arial"/>
              <a:ea typeface="Arial"/>
              <a:cs typeface="Arial"/>
              <a:sym typeface="Arial"/>
            </a:endParaRPr>
          </a:p>
        </p:txBody>
      </p:sp>
      <p:sp>
        <p:nvSpPr>
          <p:cNvPr id="307" name="Google Shape;307;p8"/>
          <p:cNvSpPr txBox="1"/>
          <p:nvPr/>
        </p:nvSpPr>
        <p:spPr>
          <a:xfrm>
            <a:off x="4236107" y="5181290"/>
            <a:ext cx="76602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Honeywell Aerospace </a:t>
            </a:r>
            <a:r>
              <a:rPr b="0" i="0" lang="en-CA" sz="1400" u="none" cap="none" strike="noStrike">
                <a:solidFill>
                  <a:schemeClr val="dk1"/>
                </a:solidFill>
                <a:latin typeface="Open Sans Light"/>
                <a:ea typeface="Open Sans Light"/>
                <a:cs typeface="Open Sans Light"/>
                <a:sym typeface="Open Sans Light"/>
              </a:rPr>
              <a:t>- based in Mississauga, they design and manufacture avionics and other aerospace technologies, including flight management systems, cockpit displays, and communication systems. </a:t>
            </a:r>
            <a:endParaRPr b="0" i="0" sz="1400" u="none" cap="none" strike="noStrike">
              <a:solidFill>
                <a:srgbClr val="000000"/>
              </a:solidFill>
              <a:latin typeface="Arial"/>
              <a:ea typeface="Arial"/>
              <a:cs typeface="Arial"/>
              <a:sym typeface="Arial"/>
            </a:endParaRPr>
          </a:p>
        </p:txBody>
      </p:sp>
      <p:sp>
        <p:nvSpPr>
          <p:cNvPr id="308" name="Google Shape;308;p8"/>
          <p:cNvSpPr txBox="1"/>
          <p:nvPr/>
        </p:nvSpPr>
        <p:spPr>
          <a:xfrm>
            <a:off x="4209691" y="1912942"/>
            <a:ext cx="783278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Bombardier Aerospace </a:t>
            </a:r>
            <a:r>
              <a:rPr b="0" i="0" lang="en-CA" sz="1400" u="none" cap="none" strike="noStrike">
                <a:solidFill>
                  <a:schemeClr val="dk1"/>
                </a:solidFill>
                <a:latin typeface="Open Sans Light"/>
                <a:ea typeface="Open Sans Light"/>
                <a:cs typeface="Open Sans Light"/>
                <a:sym typeface="Open Sans Light"/>
              </a:rPr>
              <a:t>- based in Toronto, they design, manufacture and support aircraft such as the Challenger, Global, and Learjet families of business jets. </a:t>
            </a:r>
            <a:endParaRPr b="0" i="0" sz="1400" u="none" cap="none" strike="noStrike">
              <a:solidFill>
                <a:srgbClr val="000000"/>
              </a:solidFill>
              <a:latin typeface="Arial"/>
              <a:ea typeface="Arial"/>
              <a:cs typeface="Arial"/>
              <a:sym typeface="Arial"/>
            </a:endParaRPr>
          </a:p>
        </p:txBody>
      </p:sp>
      <p:pic>
        <p:nvPicPr>
          <p:cNvPr id="309" name="Google Shape;309;p8"/>
          <p:cNvPicPr preferRelativeResize="0"/>
          <p:nvPr/>
        </p:nvPicPr>
        <p:blipFill rotWithShape="1">
          <a:blip r:embed="rId4">
            <a:alphaModFix/>
          </a:blip>
          <a:srcRect b="0" l="0" r="0" t="0"/>
          <a:stretch/>
        </p:blipFill>
        <p:spPr>
          <a:xfrm>
            <a:off x="1912187" y="1977692"/>
            <a:ext cx="1428824" cy="393720"/>
          </a:xfrm>
          <a:prstGeom prst="rect">
            <a:avLst/>
          </a:prstGeom>
          <a:solidFill>
            <a:schemeClr val="lt1"/>
          </a:solidFill>
          <a:ln>
            <a:noFill/>
          </a:ln>
        </p:spPr>
      </p:pic>
      <p:pic>
        <p:nvPicPr>
          <p:cNvPr id="310" name="Google Shape;310;p8"/>
          <p:cNvPicPr preferRelativeResize="0"/>
          <p:nvPr/>
        </p:nvPicPr>
        <p:blipFill rotWithShape="1">
          <a:blip r:embed="rId5">
            <a:alphaModFix/>
          </a:blip>
          <a:srcRect b="0" l="0" r="0" t="0"/>
          <a:stretch/>
        </p:blipFill>
        <p:spPr>
          <a:xfrm>
            <a:off x="2088849" y="2707069"/>
            <a:ext cx="1075499" cy="698662"/>
          </a:xfrm>
          <a:prstGeom prst="rect">
            <a:avLst/>
          </a:prstGeom>
          <a:solidFill>
            <a:schemeClr val="lt1"/>
          </a:solidFill>
          <a:ln>
            <a:noFill/>
          </a:ln>
        </p:spPr>
      </p:pic>
      <p:pic>
        <p:nvPicPr>
          <p:cNvPr id="311" name="Google Shape;311;p8"/>
          <p:cNvPicPr preferRelativeResize="0"/>
          <p:nvPr/>
        </p:nvPicPr>
        <p:blipFill rotWithShape="1">
          <a:blip r:embed="rId6">
            <a:alphaModFix/>
          </a:blip>
          <a:srcRect b="0" l="0" r="0" t="0"/>
          <a:stretch/>
        </p:blipFill>
        <p:spPr>
          <a:xfrm>
            <a:off x="1601634" y="4077027"/>
            <a:ext cx="2228965" cy="508026"/>
          </a:xfrm>
          <a:prstGeom prst="rect">
            <a:avLst/>
          </a:prstGeom>
          <a:noFill/>
          <a:ln>
            <a:noFill/>
          </a:ln>
        </p:spPr>
      </p:pic>
      <p:pic>
        <p:nvPicPr>
          <p:cNvPr id="312" name="Google Shape;312;p8"/>
          <p:cNvPicPr preferRelativeResize="0"/>
          <p:nvPr/>
        </p:nvPicPr>
        <p:blipFill rotWithShape="1">
          <a:blip r:embed="rId7">
            <a:alphaModFix/>
          </a:blip>
          <a:srcRect b="0" l="0" r="0" t="0"/>
          <a:stretch/>
        </p:blipFill>
        <p:spPr>
          <a:xfrm>
            <a:off x="1893339" y="5192113"/>
            <a:ext cx="1447672" cy="559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9"/>
          <p:cNvSpPr txBox="1"/>
          <p:nvPr>
            <p:ph type="title"/>
          </p:nvPr>
        </p:nvSpPr>
        <p:spPr>
          <a:xfrm>
            <a:off x="1295400" y="609600"/>
            <a:ext cx="9821955" cy="64633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Arial"/>
              <a:buNone/>
            </a:pPr>
            <a:r>
              <a:rPr lang="en-CA" sz="3200"/>
              <a:t>THE EMPLOYMENT LANDSCAPE</a:t>
            </a:r>
            <a:endParaRPr/>
          </a:p>
        </p:txBody>
      </p:sp>
      <p:sp>
        <p:nvSpPr>
          <p:cNvPr id="318" name="Google Shape;318;p9"/>
          <p:cNvSpPr txBox="1"/>
          <p:nvPr>
            <p:ph idx="12" type="sldNum"/>
          </p:nvPr>
        </p:nvSpPr>
        <p:spPr>
          <a:xfrm>
            <a:off x="420624" y="6019801"/>
            <a:ext cx="457200" cy="18415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19" name="Google Shape;319;p9"/>
          <p:cNvSpPr txBox="1"/>
          <p:nvPr>
            <p:ph idx="11" type="ftr"/>
          </p:nvPr>
        </p:nvSpPr>
        <p:spPr>
          <a:xfrm rot="-5400000">
            <a:off x="-176015" y="1460760"/>
            <a:ext cx="1784352" cy="32332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C4665"/>
              </a:buClr>
              <a:buSzPts val="1200"/>
              <a:buFont typeface="Arial"/>
              <a:buNone/>
            </a:pPr>
            <a:r>
              <a:rPr b="0" i="0" lang="en-CA" sz="1200" u="none" cap="none" strike="noStrike">
                <a:solidFill>
                  <a:srgbClr val="2C4665"/>
                </a:solidFill>
                <a:latin typeface="Arial"/>
                <a:ea typeface="Arial"/>
                <a:cs typeface="Arial"/>
                <a:sym typeface="Arial"/>
              </a:rPr>
              <a:t>WOMEN IN AEROSPACE</a:t>
            </a:r>
            <a:endParaRPr/>
          </a:p>
        </p:txBody>
      </p:sp>
      <p:pic>
        <p:nvPicPr>
          <p:cNvPr id="320" name="Google Shape;320;p9"/>
          <p:cNvPicPr preferRelativeResize="0"/>
          <p:nvPr/>
        </p:nvPicPr>
        <p:blipFill rotWithShape="1">
          <a:blip r:embed="rId3">
            <a:alphaModFix/>
          </a:blip>
          <a:srcRect b="0" l="0" r="0" t="0"/>
          <a:stretch/>
        </p:blipFill>
        <p:spPr>
          <a:xfrm rot="-5400000">
            <a:off x="343071" y="890631"/>
            <a:ext cx="746179" cy="425413"/>
          </a:xfrm>
          <a:prstGeom prst="rect">
            <a:avLst/>
          </a:prstGeom>
          <a:noFill/>
          <a:ln>
            <a:noFill/>
          </a:ln>
        </p:spPr>
      </p:pic>
      <p:sp>
        <p:nvSpPr>
          <p:cNvPr id="321" name="Google Shape;321;p9"/>
          <p:cNvSpPr txBox="1"/>
          <p:nvPr/>
        </p:nvSpPr>
        <p:spPr>
          <a:xfrm>
            <a:off x="1295400" y="1283120"/>
            <a:ext cx="112988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Open Sans Light"/>
                <a:ea typeface="Open Sans Light"/>
                <a:cs typeface="Open Sans Light"/>
                <a:sym typeface="Open Sans Light"/>
              </a:rPr>
              <a:t>Some of the major aerospace companies located in Ontario include: </a:t>
            </a:r>
            <a:endParaRPr b="0" i="0" sz="1400" u="none" cap="none" strike="noStrike">
              <a:solidFill>
                <a:srgbClr val="000000"/>
              </a:solidFill>
              <a:latin typeface="Arial"/>
              <a:ea typeface="Arial"/>
              <a:cs typeface="Arial"/>
              <a:sym typeface="Arial"/>
            </a:endParaRPr>
          </a:p>
        </p:txBody>
      </p:sp>
      <p:sp>
        <p:nvSpPr>
          <p:cNvPr id="322" name="Google Shape;322;p9"/>
          <p:cNvSpPr txBox="1"/>
          <p:nvPr/>
        </p:nvSpPr>
        <p:spPr>
          <a:xfrm>
            <a:off x="4236107" y="4089559"/>
            <a:ext cx="742734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Héroux-Devtek</a:t>
            </a:r>
            <a:r>
              <a:rPr b="0" i="0" lang="en-CA" sz="1600" u="none" cap="none" strike="noStrike">
                <a:solidFill>
                  <a:schemeClr val="dk1"/>
                </a:solidFill>
                <a:latin typeface="Open Sans Light"/>
                <a:ea typeface="Open Sans Light"/>
                <a:cs typeface="Open Sans Light"/>
                <a:sym typeface="Open Sans Light"/>
              </a:rPr>
              <a:t> </a:t>
            </a:r>
            <a:r>
              <a:rPr b="0" i="0" lang="en-CA" sz="1400" u="none" cap="none" strike="noStrike">
                <a:solidFill>
                  <a:schemeClr val="dk1"/>
                </a:solidFill>
                <a:latin typeface="Open Sans Light"/>
                <a:ea typeface="Open Sans Light"/>
                <a:cs typeface="Open Sans Light"/>
                <a:sym typeface="Open Sans Light"/>
              </a:rPr>
              <a:t>- based in Quebec, but with a significant presence in Ontario, they design and manufacture landing gear systems for a variety of military and commercial aircraft</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4209691" y="2804188"/>
            <a:ext cx="742734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L-3 Wescam </a:t>
            </a:r>
            <a:r>
              <a:rPr b="0" i="0" lang="en-CA" sz="1400" u="none" cap="none" strike="noStrike">
                <a:solidFill>
                  <a:schemeClr val="dk1"/>
                </a:solidFill>
                <a:latin typeface="Open Sans Light"/>
                <a:ea typeface="Open Sans Light"/>
                <a:cs typeface="Open Sans Light"/>
                <a:sym typeface="Open Sans Light"/>
              </a:rPr>
              <a:t>- based in Burlington, they design and manufacture high-performance imaging and targeting systems for a variety of aerospace applications, including military and surveillance operations. </a:t>
            </a:r>
            <a:endParaRPr b="0" i="0" sz="1400" u="none" cap="none" strike="noStrike">
              <a:solidFill>
                <a:srgbClr val="000000"/>
              </a:solidFill>
              <a:latin typeface="Arial"/>
              <a:ea typeface="Arial"/>
              <a:cs typeface="Arial"/>
              <a:sym typeface="Arial"/>
            </a:endParaRPr>
          </a:p>
        </p:txBody>
      </p:sp>
      <p:sp>
        <p:nvSpPr>
          <p:cNvPr id="324" name="Google Shape;324;p9"/>
          <p:cNvSpPr txBox="1"/>
          <p:nvPr/>
        </p:nvSpPr>
        <p:spPr>
          <a:xfrm>
            <a:off x="4236107" y="5267103"/>
            <a:ext cx="76602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Fleet Canada </a:t>
            </a:r>
            <a:r>
              <a:rPr b="0" i="0" lang="en-CA" sz="1400" u="none" cap="none" strike="noStrike">
                <a:solidFill>
                  <a:schemeClr val="dk1"/>
                </a:solidFill>
                <a:latin typeface="Open Sans Light"/>
                <a:ea typeface="Open Sans Light"/>
                <a:cs typeface="Open Sans Light"/>
                <a:sym typeface="Open Sans Light"/>
              </a:rPr>
              <a:t>– manufacturer of aerospace structures, component parts, and assemblies.  </a:t>
            </a:r>
            <a:endParaRPr b="0" i="0" sz="1400" u="none" cap="none" strike="noStrike">
              <a:solidFill>
                <a:schemeClr val="dk1"/>
              </a:solidFill>
              <a:latin typeface="Open Sans Light"/>
              <a:ea typeface="Open Sans Light"/>
              <a:cs typeface="Open Sans Light"/>
              <a:sym typeface="Open Sans Light"/>
            </a:endParaRPr>
          </a:p>
        </p:txBody>
      </p:sp>
      <p:sp>
        <p:nvSpPr>
          <p:cNvPr id="325" name="Google Shape;325;p9"/>
          <p:cNvSpPr txBox="1"/>
          <p:nvPr/>
        </p:nvSpPr>
        <p:spPr>
          <a:xfrm>
            <a:off x="4209691" y="1745160"/>
            <a:ext cx="783278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chemeClr val="dk1"/>
                </a:solidFill>
                <a:latin typeface="Open Sans Light"/>
                <a:ea typeface="Open Sans Light"/>
                <a:cs typeface="Open Sans Light"/>
                <a:sym typeface="Open Sans Light"/>
              </a:rPr>
              <a:t>Magellan Aerospace </a:t>
            </a:r>
            <a:r>
              <a:rPr b="0" i="0" lang="en-CA" sz="1400" u="none" cap="none" strike="noStrike">
                <a:solidFill>
                  <a:schemeClr val="dk1"/>
                </a:solidFill>
                <a:latin typeface="Open Sans Light"/>
                <a:ea typeface="Open Sans Light"/>
                <a:cs typeface="Open Sans Light"/>
                <a:sym typeface="Open Sans Light"/>
              </a:rPr>
              <a:t>- based in Mississauga, they design and manufacture advanced aerospace components and systems, including aero engines, airframe structures, and space technologies. </a:t>
            </a:r>
            <a:endParaRPr b="0" i="0" sz="1400" u="none" cap="none" strike="noStrike">
              <a:solidFill>
                <a:srgbClr val="000000"/>
              </a:solidFill>
              <a:latin typeface="Arial"/>
              <a:ea typeface="Arial"/>
              <a:cs typeface="Arial"/>
              <a:sym typeface="Arial"/>
            </a:endParaRPr>
          </a:p>
        </p:txBody>
      </p:sp>
      <p:pic>
        <p:nvPicPr>
          <p:cNvPr id="326" name="Google Shape;326;p9"/>
          <p:cNvPicPr preferRelativeResize="0"/>
          <p:nvPr/>
        </p:nvPicPr>
        <p:blipFill rotWithShape="1">
          <a:blip r:embed="rId4">
            <a:alphaModFix/>
          </a:blip>
          <a:srcRect b="0" l="0" r="0" t="0"/>
          <a:stretch/>
        </p:blipFill>
        <p:spPr>
          <a:xfrm>
            <a:off x="2019114" y="1842689"/>
            <a:ext cx="1065629" cy="593473"/>
          </a:xfrm>
          <a:prstGeom prst="rect">
            <a:avLst/>
          </a:prstGeom>
          <a:noFill/>
          <a:ln>
            <a:noFill/>
          </a:ln>
        </p:spPr>
      </p:pic>
      <p:pic>
        <p:nvPicPr>
          <p:cNvPr id="327" name="Google Shape;327;p9"/>
          <p:cNvPicPr preferRelativeResize="0"/>
          <p:nvPr/>
        </p:nvPicPr>
        <p:blipFill rotWithShape="1">
          <a:blip r:embed="rId5">
            <a:alphaModFix/>
          </a:blip>
          <a:srcRect b="0" l="0" r="0" t="0"/>
          <a:stretch/>
        </p:blipFill>
        <p:spPr>
          <a:xfrm>
            <a:off x="2232175" y="2785090"/>
            <a:ext cx="639505" cy="807638"/>
          </a:xfrm>
          <a:prstGeom prst="rect">
            <a:avLst/>
          </a:prstGeom>
          <a:noFill/>
          <a:ln>
            <a:noFill/>
          </a:ln>
        </p:spPr>
      </p:pic>
      <p:pic>
        <p:nvPicPr>
          <p:cNvPr id="328" name="Google Shape;328;p9"/>
          <p:cNvPicPr preferRelativeResize="0"/>
          <p:nvPr/>
        </p:nvPicPr>
        <p:blipFill rotWithShape="1">
          <a:blip r:embed="rId6">
            <a:alphaModFix/>
          </a:blip>
          <a:srcRect b="0" l="0" r="0" t="0"/>
          <a:stretch/>
        </p:blipFill>
        <p:spPr>
          <a:xfrm>
            <a:off x="1699035" y="4128572"/>
            <a:ext cx="1882125" cy="520727"/>
          </a:xfrm>
          <a:prstGeom prst="rect">
            <a:avLst/>
          </a:prstGeom>
          <a:noFill/>
          <a:ln>
            <a:noFill/>
          </a:ln>
        </p:spPr>
      </p:pic>
      <p:pic>
        <p:nvPicPr>
          <p:cNvPr id="329" name="Google Shape;329;p9"/>
          <p:cNvPicPr preferRelativeResize="0"/>
          <p:nvPr/>
        </p:nvPicPr>
        <p:blipFill rotWithShape="1">
          <a:blip r:embed="rId7">
            <a:alphaModFix/>
          </a:blip>
          <a:srcRect b="0" l="0" r="0" t="0"/>
          <a:stretch/>
        </p:blipFill>
        <p:spPr>
          <a:xfrm>
            <a:off x="1699035" y="5185143"/>
            <a:ext cx="2062408" cy="520727"/>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Tammy Aziz</dc:creator>
</cp:coreProperties>
</file>